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3" r:id="rId1"/>
  </p:sldMasterIdLst>
  <p:notesMasterIdLst>
    <p:notesMasterId r:id="rId8"/>
  </p:notesMasterIdLst>
  <p:handoutMasterIdLst>
    <p:handoutMasterId r:id="rId9"/>
  </p:handoutMasterIdLst>
  <p:sldIdLst>
    <p:sldId id="261" r:id="rId2"/>
    <p:sldId id="481" r:id="rId3"/>
    <p:sldId id="480" r:id="rId4"/>
    <p:sldId id="483" r:id="rId5"/>
    <p:sldId id="610" r:id="rId6"/>
    <p:sldId id="421" r:id="rId7"/>
  </p:sldIdLst>
  <p:sldSz cx="9144000" cy="6858000" type="screen4x3"/>
  <p:notesSz cx="6858000" cy="1005205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F9FF"/>
    <a:srgbClr val="D5EFFF"/>
    <a:srgbClr val="384A94"/>
    <a:srgbClr val="55C37A"/>
    <a:srgbClr val="FFFFCC"/>
    <a:srgbClr val="CCECFF"/>
    <a:srgbClr val="D5D5FF"/>
    <a:srgbClr val="99FF99"/>
    <a:srgbClr val="9ED090"/>
    <a:srgbClr val="7AD0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883" autoAdjust="0"/>
    <p:restoredTop sz="92165" autoAdjust="0"/>
  </p:normalViewPr>
  <p:slideViewPr>
    <p:cSldViewPr>
      <p:cViewPr varScale="1">
        <p:scale>
          <a:sx n="49" d="100"/>
          <a:sy n="49" d="100"/>
        </p:scale>
        <p:origin x="1229" y="48"/>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bwMode="auto">
          <a:xfrm>
            <a:off x="0"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70659" name="Rectangle 3"/>
          <p:cNvSpPr>
            <a:spLocks noGrp="1" noChangeArrowheads="1"/>
          </p:cNvSpPr>
          <p:nvPr>
            <p:ph type="dt" sz="quarter" idx="1"/>
          </p:nvPr>
        </p:nvSpPr>
        <p:spPr bwMode="auto">
          <a:xfrm>
            <a:off x="3884613"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70660" name="Rectangle 4"/>
          <p:cNvSpPr>
            <a:spLocks noGrp="1" noChangeArrowheads="1"/>
          </p:cNvSpPr>
          <p:nvPr>
            <p:ph type="ftr" sz="quarter" idx="2"/>
          </p:nvPr>
        </p:nvSpPr>
        <p:spPr bwMode="auto">
          <a:xfrm>
            <a:off x="0"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70661" name="Rectangle 5"/>
          <p:cNvSpPr>
            <a:spLocks noGrp="1" noChangeArrowheads="1"/>
          </p:cNvSpPr>
          <p:nvPr>
            <p:ph type="sldNum" sz="quarter" idx="3"/>
          </p:nvPr>
        </p:nvSpPr>
        <p:spPr bwMode="auto">
          <a:xfrm>
            <a:off x="3884613"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39577D1-B2A1-402A-B7B5-CE6EAB3E0D87}" type="slidenum">
              <a:rPr lang="en-US"/>
              <a:pPr/>
              <a:t>‹#›</a:t>
            </a:fld>
            <a:endParaRPr lang="en-US"/>
          </a:p>
        </p:txBody>
      </p:sp>
    </p:spTree>
    <p:extLst>
      <p:ext uri="{BB962C8B-B14F-4D97-AF65-F5344CB8AC3E}">
        <p14:creationId xmlns:p14="http://schemas.microsoft.com/office/powerpoint/2010/main" val="40144937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3884613"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noTextEdit="1"/>
          </p:cNvSpPr>
          <p:nvPr>
            <p:ph type="sldImg" idx="2"/>
          </p:nvPr>
        </p:nvSpPr>
        <p:spPr bwMode="auto">
          <a:xfrm>
            <a:off x="915988" y="754063"/>
            <a:ext cx="5026025" cy="3768725"/>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685800" y="4775297"/>
            <a:ext cx="5486400" cy="452293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ftr" sz="quarter" idx="4"/>
          </p:nvPr>
        </p:nvSpPr>
        <p:spPr bwMode="auto">
          <a:xfrm>
            <a:off x="0"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4613"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8C648E7-3A21-4E05-9F45-05274052E9C8}" type="slidenum">
              <a:rPr lang="en-US"/>
              <a:pPr/>
              <a:t>‹#›</a:t>
            </a:fld>
            <a:endParaRPr lang="en-US"/>
          </a:p>
        </p:txBody>
      </p:sp>
    </p:spTree>
    <p:extLst>
      <p:ext uri="{BB962C8B-B14F-4D97-AF65-F5344CB8AC3E}">
        <p14:creationId xmlns:p14="http://schemas.microsoft.com/office/powerpoint/2010/main" val="340679304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9884BA-55AD-4B17-980B-1B5D061C55E0}" type="slidenum">
              <a:rPr lang="en-US"/>
              <a:pPr/>
              <a:t>1</a:t>
            </a:fld>
            <a:endParaRPr lang="en-US"/>
          </a:p>
        </p:txBody>
      </p:sp>
      <p:sp>
        <p:nvSpPr>
          <p:cNvPr id="14338" name="Rectangle 2"/>
          <p:cNvSpPr>
            <a:spLocks noGrp="1" noRot="1" noChangeAspect="1" noChangeArrowheads="1" noTextEdit="1"/>
          </p:cNvSpPr>
          <p:nvPr>
            <p:ph type="sldImg"/>
          </p:nvPr>
        </p:nvSpPr>
        <p:spPr>
          <a:xfrm>
            <a:off x="915988" y="754063"/>
            <a:ext cx="5026025" cy="3768725"/>
          </a:xfrm>
          <a:ln/>
        </p:spPr>
      </p:sp>
      <p:sp>
        <p:nvSpPr>
          <p:cNvPr id="14339" name="Rectangle 3"/>
          <p:cNvSpPr>
            <a:spLocks noGrp="1" noChangeArrowheads="1"/>
          </p:cNvSpPr>
          <p:nvPr>
            <p:ph type="body" idx="1"/>
          </p:nvPr>
        </p:nvSpPr>
        <p:spPr/>
        <p:txBody>
          <a:bodyPr/>
          <a:lstStyle/>
          <a:p>
            <a:endParaRPr lang="en-GB" dirty="0"/>
          </a:p>
        </p:txBody>
      </p:sp>
    </p:spTree>
    <p:extLst>
      <p:ext uri="{BB962C8B-B14F-4D97-AF65-F5344CB8AC3E}">
        <p14:creationId xmlns:p14="http://schemas.microsoft.com/office/powerpoint/2010/main" val="26066465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are the key pedagogical principles which underpin the teaching.  In the slides which follow, where the teaching is using these principles, they</a:t>
            </a:r>
            <a:r>
              <a:rPr lang="en-GB" baseline="0" dirty="0"/>
              <a:t> are shown</a:t>
            </a:r>
            <a:r>
              <a:rPr lang="en-GB" dirty="0"/>
              <a:t> in cream text boxes.</a:t>
            </a:r>
          </a:p>
          <a:p>
            <a:r>
              <a:rPr lang="en-GB" dirty="0"/>
              <a:t>If you are not familiar with the principles</a:t>
            </a:r>
            <a:r>
              <a:rPr lang="en-GB" baseline="0" dirty="0"/>
              <a:t> you might like to listen to the PPT with audio which explains them.</a:t>
            </a:r>
            <a:endParaRPr lang="en-GB" dirty="0"/>
          </a:p>
        </p:txBody>
      </p:sp>
      <p:sp>
        <p:nvSpPr>
          <p:cNvPr id="4" name="Slide Number Placeholder 3"/>
          <p:cNvSpPr>
            <a:spLocks noGrp="1"/>
          </p:cNvSpPr>
          <p:nvPr>
            <p:ph type="sldNum" sz="quarter" idx="10"/>
          </p:nvPr>
        </p:nvSpPr>
        <p:spPr/>
        <p:txBody>
          <a:bodyPr/>
          <a:lstStyle/>
          <a:p>
            <a:fld id="{88C648E7-3A21-4E05-9F45-05274052E9C8}" type="slidenum">
              <a:rPr lang="en-US" smtClean="0"/>
              <a:pPr/>
              <a:t>2</a:t>
            </a:fld>
            <a:endParaRPr lang="en-US"/>
          </a:p>
        </p:txBody>
      </p:sp>
    </p:spTree>
    <p:extLst>
      <p:ext uri="{BB962C8B-B14F-4D97-AF65-F5344CB8AC3E}">
        <p14:creationId xmlns:p14="http://schemas.microsoft.com/office/powerpoint/2010/main" val="35059810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5988" y="754063"/>
            <a:ext cx="5026025" cy="3768725"/>
          </a:xfrm>
        </p:spPr>
      </p:sp>
      <p:sp>
        <p:nvSpPr>
          <p:cNvPr id="3" name="Notes Placeholder 2"/>
          <p:cNvSpPr>
            <a:spLocks noGrp="1"/>
          </p:cNvSpPr>
          <p:nvPr>
            <p:ph type="body" idx="1"/>
          </p:nvPr>
        </p:nvSpPr>
        <p:spPr/>
        <p:txBody>
          <a:bodyPr/>
          <a:lstStyle/>
          <a:p>
            <a:r>
              <a:rPr lang="en-GB" dirty="0">
                <a:solidFill>
                  <a:schemeClr val="tx1"/>
                </a:solidFill>
              </a:rPr>
              <a:t>Invite</a:t>
            </a:r>
            <a:r>
              <a:rPr lang="en-GB" baseline="0" dirty="0">
                <a:solidFill>
                  <a:schemeClr val="tx1"/>
                </a:solidFill>
              </a:rPr>
              <a:t> students to imagine this place from the description provided.  What can they ‘see’? Is anything odd or unusual? Are the objects linked in any way? If students struggle with open-ended questions, you might want to give more literal prompts, matching to relevant details e.g. Do you think anyone owns this garage? How do you know? What other, similar objects might you find there?</a:t>
            </a:r>
            <a:endParaRPr lang="en-GB" dirty="0">
              <a:solidFill>
                <a:schemeClr val="tx1"/>
              </a:solidFill>
            </a:endParaRPr>
          </a:p>
        </p:txBody>
      </p:sp>
      <p:sp>
        <p:nvSpPr>
          <p:cNvPr id="4" name="Slide Number Placeholder 3"/>
          <p:cNvSpPr>
            <a:spLocks noGrp="1"/>
          </p:cNvSpPr>
          <p:nvPr>
            <p:ph type="sldNum" sz="quarter" idx="10"/>
          </p:nvPr>
        </p:nvSpPr>
        <p:spPr/>
        <p:txBody>
          <a:bodyPr/>
          <a:lstStyle/>
          <a:p>
            <a:fld id="{88C648E7-3A21-4E05-9F45-05274052E9C8}" type="slidenum">
              <a:rPr lang="en-US" smtClean="0"/>
              <a:pPr/>
              <a:t>3</a:t>
            </a:fld>
            <a:endParaRPr lang="en-US"/>
          </a:p>
        </p:txBody>
      </p:sp>
    </p:spTree>
    <p:extLst>
      <p:ext uri="{BB962C8B-B14F-4D97-AF65-F5344CB8AC3E}">
        <p14:creationId xmlns:p14="http://schemas.microsoft.com/office/powerpoint/2010/main" val="9404020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5988" y="754063"/>
            <a:ext cx="5026025" cy="3768725"/>
          </a:xfrm>
        </p:spPr>
      </p:sp>
      <p:sp>
        <p:nvSpPr>
          <p:cNvPr id="3" name="Notes Placeholder 2"/>
          <p:cNvSpPr>
            <a:spLocks noGrp="1"/>
          </p:cNvSpPr>
          <p:nvPr>
            <p:ph type="body" idx="1"/>
          </p:nvPr>
        </p:nvSpPr>
        <p:spPr/>
        <p:txBody>
          <a:bodyPr/>
          <a:lstStyle/>
          <a:p>
            <a:r>
              <a:rPr lang="en-GB" dirty="0"/>
              <a:t>Look at how much of the detail in the description of the garage is created by the noun phrases; essentially the description is a list of objects, made very specific and precise to help the reader visualise the scene. However, the choice of objects is not random and the writer is doing more than showing us a physical pile of clutter. Invite students to say what the choice of objects and the detail about them makes us think or feel about the place, and hence what kind of mood or atmosphere the writer wants to establish. </a:t>
            </a:r>
            <a:r>
              <a:rPr lang="en-GB" baseline="0" dirty="0">
                <a:solidFill>
                  <a:schemeClr val="tx1"/>
                </a:solidFill>
              </a:rPr>
              <a:t>You can help students to be precise by suggesting appropriate adjectives for inference, matched to relevant details  e.g. </a:t>
            </a:r>
          </a:p>
          <a:p>
            <a:r>
              <a:rPr lang="en-GB" baseline="0" dirty="0">
                <a:solidFill>
                  <a:schemeClr val="tx1"/>
                </a:solidFill>
              </a:rPr>
              <a:t>The garage seems neglected/abandoned/crumbling/rotting/decaying/derelict/uncared for</a:t>
            </a:r>
          </a:p>
          <a:p>
            <a:r>
              <a:rPr lang="en-GB" baseline="0" dirty="0">
                <a:solidFill>
                  <a:schemeClr val="tx1"/>
                </a:solidFill>
              </a:rPr>
              <a:t>The mood is ominous/disturbing/foreboding/mysterious/oppressive</a:t>
            </a:r>
          </a:p>
          <a:p>
            <a:r>
              <a:rPr lang="en-GB" baseline="0" dirty="0">
                <a:solidFill>
                  <a:schemeClr val="tx1"/>
                </a:solidFill>
              </a:rPr>
              <a:t> </a:t>
            </a:r>
          </a:p>
          <a:p>
            <a:r>
              <a:rPr lang="en-GB" baseline="0" dirty="0">
                <a:solidFill>
                  <a:schemeClr val="tx1"/>
                </a:solidFill>
              </a:rPr>
              <a:t>If appropriate, you could draw out the contrast in description between the concrete, physical </a:t>
            </a:r>
            <a:r>
              <a:rPr lang="en-GB" dirty="0"/>
              <a:t>objects representing neglect and decay and the more abstract expression of the same idea: </a:t>
            </a:r>
            <a:r>
              <a:rPr lang="en-GB" b="0" dirty="0"/>
              <a:t>‘the place stank of rot and dust’; ‘it was like the whole thing was sick of itself’; and the contrast in description between specific, everyday objects (bricks/lino/nails etc) and more generalised, ethereal things: the place/the whole thing/something – a contrast between the mundane and the ‘otherworldly’ that helps prepare the reader for the introduction of the ambiguous character of Skellig and the question of whether he is human or an angel.</a:t>
            </a:r>
            <a:endParaRPr lang="en-GB" dirty="0"/>
          </a:p>
        </p:txBody>
      </p:sp>
      <p:sp>
        <p:nvSpPr>
          <p:cNvPr id="4" name="Slide Number Placeholder 3"/>
          <p:cNvSpPr>
            <a:spLocks noGrp="1"/>
          </p:cNvSpPr>
          <p:nvPr>
            <p:ph type="sldNum" sz="quarter" idx="10"/>
          </p:nvPr>
        </p:nvSpPr>
        <p:spPr/>
        <p:txBody>
          <a:bodyPr/>
          <a:lstStyle/>
          <a:p>
            <a:fld id="{88C648E7-3A21-4E05-9F45-05274052E9C8}" type="slidenum">
              <a:rPr lang="en-US" smtClean="0"/>
              <a:pPr/>
              <a:t>4</a:t>
            </a:fld>
            <a:endParaRPr lang="en-US"/>
          </a:p>
        </p:txBody>
      </p:sp>
    </p:spTree>
    <p:extLst>
      <p:ext uri="{BB962C8B-B14F-4D97-AF65-F5344CB8AC3E}">
        <p14:creationId xmlns:p14="http://schemas.microsoft.com/office/powerpoint/2010/main" val="8565555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key: our research shows that teachers need</a:t>
            </a:r>
            <a:r>
              <a:rPr lang="en-GB" baseline="0" dirty="0"/>
              <a:t> to ‘practise’ verbalising the link for themselves; and then share it with students (and discuss it in the context of the students’ own writing).</a:t>
            </a:r>
            <a:endParaRPr lang="en-GB" dirty="0"/>
          </a:p>
        </p:txBody>
      </p:sp>
      <p:sp>
        <p:nvSpPr>
          <p:cNvPr id="4" name="Slide Number Placeholder 3"/>
          <p:cNvSpPr>
            <a:spLocks noGrp="1"/>
          </p:cNvSpPr>
          <p:nvPr>
            <p:ph type="sldNum" sz="quarter" idx="5"/>
          </p:nvPr>
        </p:nvSpPr>
        <p:spPr/>
        <p:txBody>
          <a:bodyPr/>
          <a:lstStyle/>
          <a:p>
            <a:fld id="{88C648E7-3A21-4E05-9F45-05274052E9C8}" type="slidenum">
              <a:rPr lang="en-US" smtClean="0"/>
              <a:pPr/>
              <a:t>5</a:t>
            </a:fld>
            <a:endParaRPr lang="en-US"/>
          </a:p>
        </p:txBody>
      </p:sp>
    </p:spTree>
    <p:extLst>
      <p:ext uri="{BB962C8B-B14F-4D97-AF65-F5344CB8AC3E}">
        <p14:creationId xmlns:p14="http://schemas.microsoft.com/office/powerpoint/2010/main" val="12380152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You might want to use this slide to consolidate learning.</a:t>
            </a:r>
          </a:p>
          <a:p>
            <a:r>
              <a:rPr lang="en-GB" dirty="0"/>
              <a:t>You can model different patterns of pre- and post-modified noun phrases, as were evident in the ‘Skellig’ extract, for example: </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dirty="0">
                <a:solidFill>
                  <a:srgbClr val="FF0000"/>
                </a:solidFill>
                <a:latin typeface="Arial" panose="020B0604020202020204" pitchFamily="34" charset="0"/>
                <a:cs typeface="Arial" panose="020B0604020202020204" pitchFamily="34" charset="0"/>
              </a:rPr>
              <a:t>tarnished silver tankards</a:t>
            </a:r>
          </a:p>
          <a:p>
            <a:r>
              <a:rPr lang="en-GB" dirty="0"/>
              <a:t>peeling wallpaper and flaking plaster</a:t>
            </a:r>
          </a:p>
          <a:p>
            <a:pPr>
              <a:buNone/>
            </a:pPr>
            <a:r>
              <a:rPr lang="en-GB" sz="1200" dirty="0">
                <a:solidFill>
                  <a:srgbClr val="FF0000"/>
                </a:solidFill>
                <a:latin typeface="Arial" panose="020B0604020202020204" pitchFamily="34" charset="0"/>
                <a:cs typeface="Arial" panose="020B0604020202020204" pitchFamily="34" charset="0"/>
              </a:rPr>
              <a:t>an ancient typewriter with broken keys</a:t>
            </a:r>
          </a:p>
          <a:p>
            <a:pPr>
              <a:buNone/>
            </a:pPr>
            <a:r>
              <a:rPr lang="en-GB" sz="1200" dirty="0">
                <a:solidFill>
                  <a:srgbClr val="FF0000"/>
                </a:solidFill>
                <a:latin typeface="Arial" panose="020B0604020202020204" pitchFamily="34" charset="0"/>
                <a:cs typeface="Arial" panose="020B0604020202020204" pitchFamily="34" charset="0"/>
              </a:rPr>
              <a:t>piles of empty tins and boxes</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a cloth cap lying on a table</a:t>
            </a:r>
            <a:endParaRPr lang="en-GB" sz="1200" dirty="0">
              <a:solidFill>
                <a:srgbClr val="FF0000"/>
              </a:solidFill>
              <a:latin typeface="Arial" panose="020B0604020202020204" pitchFamily="34" charset="0"/>
              <a:cs typeface="Arial" panose="020B0604020202020204" pitchFamily="34" charset="0"/>
            </a:endParaRPr>
          </a:p>
          <a:p>
            <a:pPr>
              <a:buNone/>
            </a:pPr>
            <a:r>
              <a:rPr lang="en-GB" sz="1200" dirty="0">
                <a:solidFill>
                  <a:srgbClr val="FF0000"/>
                </a:solidFill>
                <a:latin typeface="Arial" panose="020B0604020202020204" pitchFamily="34" charset="0"/>
                <a:cs typeface="Arial" panose="020B0604020202020204" pitchFamily="34" charset="0"/>
              </a:rPr>
              <a:t>a photograph hanging crookedly on the wall</a:t>
            </a:r>
          </a:p>
          <a:p>
            <a:pPr>
              <a:buNone/>
            </a:pPr>
            <a:r>
              <a:rPr lang="en-GB" sz="1200" dirty="0">
                <a:solidFill>
                  <a:srgbClr val="FF0000"/>
                </a:solidFill>
                <a:latin typeface="Arial" panose="020B0604020202020204" pitchFamily="34" charset="0"/>
                <a:cs typeface="Arial" panose="020B0604020202020204" pitchFamily="34" charset="0"/>
              </a:rPr>
              <a:t>a narrow bed pushed into one corner of the room</a:t>
            </a:r>
          </a:p>
          <a:p>
            <a:pPr>
              <a:buNone/>
            </a:pPr>
            <a:endParaRPr lang="en-GB" sz="1200" dirty="0">
              <a:solidFill>
                <a:srgbClr val="FF0000"/>
              </a:solidFill>
              <a:latin typeface="Arial" panose="020B0604020202020204" pitchFamily="34" charset="0"/>
              <a:cs typeface="Arial" panose="020B0604020202020204" pitchFamily="34" charset="0"/>
            </a:endParaRPr>
          </a:p>
          <a:p>
            <a:pPr>
              <a:buNone/>
            </a:pPr>
            <a:endParaRPr lang="en-GB" sz="1200" dirty="0">
              <a:solidFill>
                <a:srgbClr val="FF0000"/>
              </a:solidFill>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38A1B173-494A-4405-BE01-BFC9AEC53747}" type="slidenum">
              <a:rPr lang="en-GB" smtClean="0"/>
              <a:pPr/>
              <a:t>6</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9330" name="Group 2"/>
          <p:cNvGrpSpPr>
            <a:grpSpLocks/>
          </p:cNvGrpSpPr>
          <p:nvPr/>
        </p:nvGrpSpPr>
        <p:grpSpPr bwMode="auto">
          <a:xfrm>
            <a:off x="0" y="0"/>
            <a:ext cx="9144000" cy="6858000"/>
            <a:chOff x="0" y="0"/>
            <a:chExt cx="5760" cy="4320"/>
          </a:xfrm>
        </p:grpSpPr>
        <p:sp>
          <p:nvSpPr>
            <p:cNvPr id="99331"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n-GB" sz="2215">
                <a:latin typeface="Times New Roman" pitchFamily="18" charset="0"/>
              </a:endParaRPr>
            </a:p>
          </p:txBody>
        </p:sp>
        <p:sp>
          <p:nvSpPr>
            <p:cNvPr id="99332"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grpSp>
          <p:nvGrpSpPr>
            <p:cNvPr id="99333" name="Group 5"/>
            <p:cNvGrpSpPr>
              <a:grpSpLocks/>
            </p:cNvGrpSpPr>
            <p:nvPr/>
          </p:nvGrpSpPr>
          <p:grpSpPr bwMode="auto">
            <a:xfrm>
              <a:off x="0" y="672"/>
              <a:ext cx="1806" cy="1989"/>
              <a:chOff x="0" y="672"/>
              <a:chExt cx="1806" cy="1989"/>
            </a:xfrm>
          </p:grpSpPr>
          <p:sp>
            <p:nvSpPr>
              <p:cNvPr id="99334"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35"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36"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37"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9338"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39"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40"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9341"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42"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43"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grpSp>
      </p:grpSp>
      <p:sp>
        <p:nvSpPr>
          <p:cNvPr id="99344" name="Rectangle 16"/>
          <p:cNvSpPr>
            <a:spLocks noGrp="1" noChangeArrowheads="1"/>
          </p:cNvSpPr>
          <p:nvPr>
            <p:ph type="dt" sz="half" idx="2"/>
          </p:nvPr>
        </p:nvSpPr>
        <p:spPr>
          <a:xfrm>
            <a:off x="457200" y="6248400"/>
            <a:ext cx="2133600" cy="457200"/>
          </a:xfrm>
        </p:spPr>
        <p:txBody>
          <a:bodyPr/>
          <a:lstStyle>
            <a:lvl1pPr>
              <a:defRPr/>
            </a:lvl1pPr>
          </a:lstStyle>
          <a:p>
            <a:endParaRPr lang="en-US"/>
          </a:p>
        </p:txBody>
      </p:sp>
      <p:sp>
        <p:nvSpPr>
          <p:cNvPr id="99345" name="Rectangle 17"/>
          <p:cNvSpPr>
            <a:spLocks noGrp="1" noChangeArrowheads="1"/>
          </p:cNvSpPr>
          <p:nvPr>
            <p:ph type="ftr" sz="quarter" idx="3"/>
          </p:nvPr>
        </p:nvSpPr>
        <p:spPr/>
        <p:txBody>
          <a:bodyPr/>
          <a:lstStyle>
            <a:lvl1pPr>
              <a:defRPr/>
            </a:lvl1pPr>
          </a:lstStyle>
          <a:p>
            <a:endParaRPr lang="en-US"/>
          </a:p>
        </p:txBody>
      </p:sp>
      <p:sp>
        <p:nvSpPr>
          <p:cNvPr id="99346" name="Rectangle 18"/>
          <p:cNvSpPr>
            <a:spLocks noGrp="1" noChangeArrowheads="1"/>
          </p:cNvSpPr>
          <p:nvPr>
            <p:ph type="sldNum" sz="quarter" idx="4"/>
          </p:nvPr>
        </p:nvSpPr>
        <p:spPr/>
        <p:txBody>
          <a:bodyPr/>
          <a:lstStyle>
            <a:lvl1pPr>
              <a:defRPr/>
            </a:lvl1pPr>
          </a:lstStyle>
          <a:p>
            <a:fld id="{928B8021-518E-4444-803D-6368375A8850}" type="slidenum">
              <a:rPr lang="en-US"/>
              <a:pPr/>
              <a:t>‹#›</a:t>
            </a:fld>
            <a:endParaRPr lang="en-US"/>
          </a:p>
        </p:txBody>
      </p:sp>
      <p:sp>
        <p:nvSpPr>
          <p:cNvPr id="99347" name="Rectangle 19"/>
          <p:cNvSpPr>
            <a:spLocks noGrp="1" noChangeArrowheads="1"/>
          </p:cNvSpPr>
          <p:nvPr>
            <p:ph type="ctrTitle"/>
          </p:nvPr>
        </p:nvSpPr>
        <p:spPr>
          <a:xfrm>
            <a:off x="2971800" y="1828800"/>
            <a:ext cx="6019800" cy="2209800"/>
          </a:xfrm>
        </p:spPr>
        <p:txBody>
          <a:bodyPr/>
          <a:lstStyle>
            <a:lvl1pPr>
              <a:defRPr sz="4616">
                <a:solidFill>
                  <a:srgbClr val="FFFFFF"/>
                </a:solidFill>
              </a:defRPr>
            </a:lvl1pPr>
          </a:lstStyle>
          <a:p>
            <a:r>
              <a:rPr lang="en-US"/>
              <a:t>Click to edit Master title style</a:t>
            </a:r>
          </a:p>
        </p:txBody>
      </p:sp>
      <p:sp>
        <p:nvSpPr>
          <p:cNvPr id="99348"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139"/>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FB33B30B-0559-45AF-BD4C-0A67DCE494A3}"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457200"/>
            <a:ext cx="6031523"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00FD6A94-7B7B-45BC-B182-11493A102A19}"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a:t>Click to edit Master title style</a:t>
            </a:r>
            <a:endParaRPr lang="en-GB"/>
          </a:p>
        </p:txBody>
      </p:sp>
      <p:sp>
        <p:nvSpPr>
          <p:cNvPr id="3" name="Table Placeholder 2"/>
          <p:cNvSpPr>
            <a:spLocks noGrp="1"/>
          </p:cNvSpPr>
          <p:nvPr>
            <p:ph type="tbl" idx="1"/>
          </p:nvPr>
        </p:nvSpPr>
        <p:spPr>
          <a:xfrm>
            <a:off x="457200" y="1981200"/>
            <a:ext cx="8229600" cy="3886200"/>
          </a:xfrm>
        </p:spPr>
        <p:txBody>
          <a:bodyPr/>
          <a:lstStyle/>
          <a:p>
            <a:endParaRPr lang="en-GB"/>
          </a:p>
        </p:txBody>
      </p:sp>
      <p:sp>
        <p:nvSpPr>
          <p:cNvPr id="4" name="Footer Placeholder 3"/>
          <p:cNvSpPr>
            <a:spLocks noGrp="1"/>
          </p:cNvSpPr>
          <p:nvPr>
            <p:ph type="ftr" sz="quarter" idx="10"/>
          </p:nvPr>
        </p:nvSpPr>
        <p:spPr>
          <a:xfrm>
            <a:off x="3124200" y="6248400"/>
            <a:ext cx="2895600" cy="457200"/>
          </a:xfrm>
        </p:spPr>
        <p:txBody>
          <a:bodyPr/>
          <a:lstStyle>
            <a:lvl1pPr>
              <a:defRPr/>
            </a:lvl1pPr>
          </a:lstStyle>
          <a:p>
            <a:endParaRPr lang="en-US"/>
          </a:p>
        </p:txBody>
      </p:sp>
      <p:sp>
        <p:nvSpPr>
          <p:cNvPr id="5" name="Slide Number Placeholder 4"/>
          <p:cNvSpPr>
            <a:spLocks noGrp="1"/>
          </p:cNvSpPr>
          <p:nvPr>
            <p:ph type="sldNum" sz="quarter" idx="11"/>
          </p:nvPr>
        </p:nvSpPr>
        <p:spPr>
          <a:xfrm>
            <a:off x="6553200" y="6248400"/>
            <a:ext cx="2133600" cy="457200"/>
          </a:xfrm>
        </p:spPr>
        <p:txBody>
          <a:bodyPr/>
          <a:lstStyle>
            <a:lvl1pPr>
              <a:defRPr/>
            </a:lvl1pPr>
          </a:lstStyle>
          <a:p>
            <a:fld id="{A33EFEC2-447E-47B5-82EC-485651B8DD4A}" type="slidenum">
              <a:rPr lang="en-US"/>
              <a:pPr/>
              <a:t>‹#›</a:t>
            </a:fld>
            <a:endParaRPr lang="en-US"/>
          </a:p>
        </p:txBody>
      </p:sp>
      <p:sp>
        <p:nvSpPr>
          <p:cNvPr id="6" name="Date Placeholder 5"/>
          <p:cNvSpPr>
            <a:spLocks noGrp="1"/>
          </p:cNvSpPr>
          <p:nvPr>
            <p:ph type="dt" sz="half" idx="12"/>
          </p:nvPr>
        </p:nvSpPr>
        <p:spPr>
          <a:xfrm>
            <a:off x="457200" y="6245225"/>
            <a:ext cx="2133600" cy="476250"/>
          </a:xfrm>
        </p:spPr>
        <p:txBody>
          <a:bodyPr/>
          <a:lstStyle>
            <a:lvl1pPr>
              <a:defRPr/>
            </a:lvl1p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132371F7-CEE0-4AF0-87BE-4D51F1612E4F}"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01"/>
            <a:ext cx="7772400" cy="1362075"/>
          </a:xfrm>
        </p:spPr>
        <p:txBody>
          <a:bodyPr anchor="t"/>
          <a:lstStyle>
            <a:lvl1pPr algn="l">
              <a:defRPr sz="3692" b="1" cap="all"/>
            </a:lvl1pPr>
          </a:lstStyle>
          <a:p>
            <a:r>
              <a:rPr lang="en-US"/>
              <a:t>Click to edit Master title style</a:t>
            </a:r>
            <a:endParaRPr lang="en-GB"/>
          </a:p>
        </p:txBody>
      </p:sp>
      <p:sp>
        <p:nvSpPr>
          <p:cNvPr id="3" name="Text Placeholder 2"/>
          <p:cNvSpPr>
            <a:spLocks noGrp="1"/>
          </p:cNvSpPr>
          <p:nvPr>
            <p:ph type="body" idx="1"/>
          </p:nvPr>
        </p:nvSpPr>
        <p:spPr>
          <a:xfrm>
            <a:off x="722435" y="2906713"/>
            <a:ext cx="7772400" cy="1500187"/>
          </a:xfrm>
        </p:spPr>
        <p:txBody>
          <a:bodyPr anchor="b"/>
          <a:lstStyle>
            <a:lvl1pPr marL="0" indent="0">
              <a:buNone/>
              <a:defRPr sz="1846"/>
            </a:lvl1pPr>
            <a:lvl2pPr marL="422041" indent="0">
              <a:buNone/>
              <a:defRPr sz="1662"/>
            </a:lvl2pPr>
            <a:lvl3pPr marL="844083" indent="0">
              <a:buNone/>
              <a:defRPr sz="1477"/>
            </a:lvl3pPr>
            <a:lvl4pPr marL="1266124" indent="0">
              <a:buNone/>
              <a:defRPr sz="1292"/>
            </a:lvl4pPr>
            <a:lvl5pPr marL="1688165" indent="0">
              <a:buNone/>
              <a:defRPr sz="1292"/>
            </a:lvl5pPr>
            <a:lvl6pPr marL="2110207" indent="0">
              <a:buNone/>
              <a:defRPr sz="1292"/>
            </a:lvl6pPr>
            <a:lvl7pPr marL="2532248" indent="0">
              <a:buNone/>
              <a:defRPr sz="1292"/>
            </a:lvl7pPr>
            <a:lvl8pPr marL="2954289" indent="0">
              <a:buNone/>
              <a:defRPr sz="1292"/>
            </a:lvl8pPr>
            <a:lvl9pPr marL="3376331" indent="0">
              <a:buNone/>
              <a:defRPr sz="1292"/>
            </a:lvl9pPr>
          </a:lstStyle>
          <a:p>
            <a:pPr lvl="0"/>
            <a:r>
              <a:rPr lang="en-US"/>
              <a:t>Click to edit Master text styles</a:t>
            </a:r>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93BB0EA1-6604-4695-83C9-111488B4725B}"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981200"/>
            <a:ext cx="4044462" cy="38862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2338" y="1981200"/>
            <a:ext cx="4044462" cy="38862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B1602B4F-3055-4CC8-93F0-6C29671ADA64}"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066"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4" name="Content Placeholder 3"/>
          <p:cNvSpPr>
            <a:spLocks noGrp="1"/>
          </p:cNvSpPr>
          <p:nvPr>
            <p:ph sz="half" idx="2"/>
          </p:nvPr>
        </p:nvSpPr>
        <p:spPr>
          <a:xfrm>
            <a:off x="457200" y="2174875"/>
            <a:ext cx="4040066"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270" y="1535113"/>
            <a:ext cx="4041531"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6" name="Content Placeholder 5"/>
          <p:cNvSpPr>
            <a:spLocks noGrp="1"/>
          </p:cNvSpPr>
          <p:nvPr>
            <p:ph sz="quarter" idx="4"/>
          </p:nvPr>
        </p:nvSpPr>
        <p:spPr>
          <a:xfrm>
            <a:off x="4645270" y="2174875"/>
            <a:ext cx="4041531"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Footer Placeholder 6"/>
          <p:cNvSpPr>
            <a:spLocks noGrp="1"/>
          </p:cNvSpPr>
          <p:nvPr>
            <p:ph type="ftr" sz="quarter" idx="10"/>
          </p:nvPr>
        </p:nvSpPr>
        <p:spPr/>
        <p:txBody>
          <a:bodyPr/>
          <a:lstStyle>
            <a:lvl1pPr>
              <a:defRPr/>
            </a:lvl1pPr>
          </a:lstStyle>
          <a:p>
            <a:endParaRPr lang="en-US"/>
          </a:p>
        </p:txBody>
      </p:sp>
      <p:sp>
        <p:nvSpPr>
          <p:cNvPr id="8" name="Slide Number Placeholder 7"/>
          <p:cNvSpPr>
            <a:spLocks noGrp="1"/>
          </p:cNvSpPr>
          <p:nvPr>
            <p:ph type="sldNum" sz="quarter" idx="11"/>
          </p:nvPr>
        </p:nvSpPr>
        <p:spPr/>
        <p:txBody>
          <a:bodyPr/>
          <a:lstStyle>
            <a:lvl1pPr>
              <a:defRPr/>
            </a:lvl1pPr>
          </a:lstStyle>
          <a:p>
            <a:fld id="{4F0189C7-E73C-4E91-B7B7-8041E4B4D174}" type="slidenum">
              <a:rPr lang="en-US"/>
              <a:pPr/>
              <a:t>‹#›</a:t>
            </a:fld>
            <a:endParaRPr lang="en-US"/>
          </a:p>
        </p:txBody>
      </p:sp>
      <p:sp>
        <p:nvSpPr>
          <p:cNvPr id="9" name="Date Placeholder 8"/>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a:lvl1pPr>
          </a:lstStyle>
          <a:p>
            <a:endParaRPr lang="en-US"/>
          </a:p>
        </p:txBody>
      </p:sp>
      <p:sp>
        <p:nvSpPr>
          <p:cNvPr id="4" name="Slide Number Placeholder 3"/>
          <p:cNvSpPr>
            <a:spLocks noGrp="1"/>
          </p:cNvSpPr>
          <p:nvPr>
            <p:ph type="sldNum" sz="quarter" idx="11"/>
          </p:nvPr>
        </p:nvSpPr>
        <p:spPr/>
        <p:txBody>
          <a:bodyPr/>
          <a:lstStyle>
            <a:lvl1pPr>
              <a:defRPr/>
            </a:lvl1pPr>
          </a:lstStyle>
          <a:p>
            <a:fld id="{A139ACA1-5F09-4DE5-83C0-43B1BA6C5F0F}" type="slidenum">
              <a:rPr lang="en-US"/>
              <a:pPr/>
              <a:t>‹#›</a:t>
            </a:fld>
            <a:endParaRPr lang="en-US"/>
          </a:p>
        </p:txBody>
      </p:sp>
      <p:sp>
        <p:nvSpPr>
          <p:cNvPr id="5" name="Date Placeholder 4"/>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p>
        </p:txBody>
      </p:sp>
      <p:sp>
        <p:nvSpPr>
          <p:cNvPr id="3" name="Slide Number Placeholder 2"/>
          <p:cNvSpPr>
            <a:spLocks noGrp="1"/>
          </p:cNvSpPr>
          <p:nvPr>
            <p:ph type="sldNum" sz="quarter" idx="11"/>
          </p:nvPr>
        </p:nvSpPr>
        <p:spPr/>
        <p:txBody>
          <a:bodyPr/>
          <a:lstStyle>
            <a:lvl1pPr>
              <a:defRPr/>
            </a:lvl1pPr>
          </a:lstStyle>
          <a:p>
            <a:fld id="{C39B2B38-D11A-4162-A07D-19CF903C6249}" type="slidenum">
              <a:rPr lang="en-US"/>
              <a:pPr/>
              <a:t>‹#›</a:t>
            </a:fld>
            <a:endParaRPr lang="en-US"/>
          </a:p>
        </p:txBody>
      </p:sp>
      <p:sp>
        <p:nvSpPr>
          <p:cNvPr id="4" name="Date Placeholder 3"/>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435" cy="1162050"/>
          </a:xfrm>
        </p:spPr>
        <p:txBody>
          <a:bodyPr anchor="b"/>
          <a:lstStyle>
            <a:lvl1pPr algn="l">
              <a:defRPr sz="1846" b="1"/>
            </a:lvl1pPr>
          </a:lstStyle>
          <a:p>
            <a:r>
              <a:rPr lang="en-US"/>
              <a:t>Click to edit Master title style</a:t>
            </a:r>
            <a:endParaRPr lang="en-GB"/>
          </a:p>
        </p:txBody>
      </p:sp>
      <p:sp>
        <p:nvSpPr>
          <p:cNvPr id="3" name="Content Placeholder 2"/>
          <p:cNvSpPr>
            <a:spLocks noGrp="1"/>
          </p:cNvSpPr>
          <p:nvPr>
            <p:ph idx="1"/>
          </p:nvPr>
        </p:nvSpPr>
        <p:spPr>
          <a:xfrm>
            <a:off x="3575538" y="273051"/>
            <a:ext cx="5111262" cy="5853113"/>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1"/>
            <a:ext cx="3008435" cy="4691063"/>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EA8A4E89-24C6-42F1-85B8-DFB8A3A8820C}"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nchor="b"/>
          <a:lstStyle>
            <a:lvl1pPr algn="l">
              <a:defRPr sz="1846" b="1"/>
            </a:lvl1pPr>
          </a:lstStyle>
          <a:p>
            <a:r>
              <a:rPr lang="en-US"/>
              <a:t>Click to edit Master title style</a:t>
            </a:r>
            <a:endParaRPr lang="en-GB"/>
          </a:p>
        </p:txBody>
      </p:sp>
      <p:sp>
        <p:nvSpPr>
          <p:cNvPr id="3" name="Picture Placeholder 2"/>
          <p:cNvSpPr>
            <a:spLocks noGrp="1"/>
          </p:cNvSpPr>
          <p:nvPr>
            <p:ph type="pic" idx="1"/>
          </p:nvPr>
        </p:nvSpPr>
        <p:spPr>
          <a:xfrm>
            <a:off x="1792166" y="612775"/>
            <a:ext cx="5486400" cy="4114800"/>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endParaRPr lang="en-GB"/>
          </a:p>
        </p:txBody>
      </p:sp>
      <p:sp>
        <p:nvSpPr>
          <p:cNvPr id="4" name="Text Placeholder 3"/>
          <p:cNvSpPr>
            <a:spLocks noGrp="1"/>
          </p:cNvSpPr>
          <p:nvPr>
            <p:ph type="body" sz="half" idx="2"/>
          </p:nvPr>
        </p:nvSpPr>
        <p:spPr>
          <a:xfrm>
            <a:off x="1792166" y="5367338"/>
            <a:ext cx="5486400" cy="804862"/>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9B331C36-0522-4F0A-BB7D-8449E7C99AB2}"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8306"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108"/>
            </a:lvl1pPr>
          </a:lstStyle>
          <a:p>
            <a:endParaRPr lang="en-US"/>
          </a:p>
        </p:txBody>
      </p:sp>
      <p:sp>
        <p:nvSpPr>
          <p:cNvPr id="98307"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108">
                <a:latin typeface="Arial Black" pitchFamily="34" charset="0"/>
              </a:defRPr>
            </a:lvl1pPr>
          </a:lstStyle>
          <a:p>
            <a:fld id="{54BE24D9-E976-4E65-98A0-3A8F250EA8A5}" type="slidenum">
              <a:rPr lang="en-US"/>
              <a:pPr/>
              <a:t>‹#›</a:t>
            </a:fld>
            <a:endParaRPr lang="en-US"/>
          </a:p>
        </p:txBody>
      </p:sp>
      <p:grpSp>
        <p:nvGrpSpPr>
          <p:cNvPr id="98308" name="Group 4"/>
          <p:cNvGrpSpPr>
            <a:grpSpLocks/>
          </p:cNvGrpSpPr>
          <p:nvPr/>
        </p:nvGrpSpPr>
        <p:grpSpPr bwMode="auto">
          <a:xfrm>
            <a:off x="0" y="0"/>
            <a:ext cx="9144000" cy="546100"/>
            <a:chOff x="0" y="0"/>
            <a:chExt cx="5760" cy="344"/>
          </a:xfrm>
        </p:grpSpPr>
        <p:sp>
          <p:nvSpPr>
            <p:cNvPr id="98309"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n-GB" sz="2215">
                <a:latin typeface="Times New Roman" pitchFamily="18" charset="0"/>
              </a:endParaRPr>
            </a:p>
          </p:txBody>
        </p:sp>
        <p:sp>
          <p:nvSpPr>
            <p:cNvPr id="98310"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w="9525">
              <a:noFill/>
              <a:miter lim="800000"/>
              <a:headEnd/>
              <a:tailEnd/>
            </a:ln>
          </p:spPr>
          <p:txBody>
            <a:bodyPr/>
            <a:lstStyle/>
            <a:p>
              <a:endParaRPr lang="en-GB" sz="2215">
                <a:latin typeface="Times New Roman" pitchFamily="18" charset="0"/>
              </a:endParaRPr>
            </a:p>
          </p:txBody>
        </p:sp>
        <p:sp>
          <p:nvSpPr>
            <p:cNvPr id="98311" name="Rectangle 7"/>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2" name="Rectangle 8"/>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3" name="Rectangle 9"/>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endParaRPr lang="en-GB">
                <a:solidFill>
                  <a:schemeClr val="accent2"/>
                </a:solidFill>
              </a:endParaRPr>
            </a:p>
          </p:txBody>
        </p:sp>
        <p:sp>
          <p:nvSpPr>
            <p:cNvPr id="98314" name="Rectangle 10"/>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5" name="Rectangle 11"/>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8316" name="Rectangle 12"/>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endParaRPr lang="en-GB">
                <a:solidFill>
                  <a:schemeClr val="accent2"/>
                </a:solidFill>
              </a:endParaRPr>
            </a:p>
          </p:txBody>
        </p:sp>
        <p:sp>
          <p:nvSpPr>
            <p:cNvPr id="98317" name="Rectangle 13"/>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endParaRPr lang="en-GB">
                <a:solidFill>
                  <a:schemeClr val="accent2"/>
                </a:solidFill>
              </a:endParaRPr>
            </a:p>
          </p:txBody>
        </p:sp>
      </p:grpSp>
      <p:sp>
        <p:nvSpPr>
          <p:cNvPr id="98318" name="Rectangle 14"/>
          <p:cNvSpPr>
            <a:spLocks noGrp="1" noChangeArrowheads="1"/>
          </p:cNvSpPr>
          <p:nvPr>
            <p:ph type="title"/>
          </p:nvPr>
        </p:nvSpPr>
        <p:spPr bwMode="auto">
          <a:xfrm>
            <a:off x="457200" y="4572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98319" name="Rectangle 15"/>
          <p:cNvSpPr>
            <a:spLocks noGrp="1" noChangeArrowheads="1"/>
          </p:cNvSpPr>
          <p:nvPr>
            <p:ph type="body" idx="1"/>
          </p:nvPr>
        </p:nvSpPr>
        <p:spPr bwMode="auto">
          <a:xfrm>
            <a:off x="457200" y="1981200"/>
            <a:ext cx="8229600" cy="3886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8320"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108"/>
            </a:lvl1pPr>
          </a:lstStyle>
          <a:p>
            <a:endParaRPr lang="en-US"/>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hf sldNum="0" hdr="0" ftr="0" dt="0"/>
  <p:txStyles>
    <p:titleStyle>
      <a:lvl1pPr algn="l" rtl="0" fontAlgn="base">
        <a:spcBef>
          <a:spcPct val="0"/>
        </a:spcBef>
        <a:spcAft>
          <a:spcPct val="0"/>
        </a:spcAft>
        <a:defRPr sz="4062">
          <a:solidFill>
            <a:schemeClr val="tx1"/>
          </a:solidFill>
          <a:latin typeface="+mj-lt"/>
          <a:ea typeface="+mj-ea"/>
          <a:cs typeface="+mj-cs"/>
        </a:defRPr>
      </a:lvl1pPr>
      <a:lvl2pPr algn="l" rtl="0" fontAlgn="base">
        <a:spcBef>
          <a:spcPct val="0"/>
        </a:spcBef>
        <a:spcAft>
          <a:spcPct val="0"/>
        </a:spcAft>
        <a:defRPr sz="4062">
          <a:solidFill>
            <a:schemeClr val="tx1"/>
          </a:solidFill>
          <a:latin typeface="Arial" charset="0"/>
          <a:cs typeface="Arial" charset="0"/>
        </a:defRPr>
      </a:lvl2pPr>
      <a:lvl3pPr algn="l" rtl="0" fontAlgn="base">
        <a:spcBef>
          <a:spcPct val="0"/>
        </a:spcBef>
        <a:spcAft>
          <a:spcPct val="0"/>
        </a:spcAft>
        <a:defRPr sz="4062">
          <a:solidFill>
            <a:schemeClr val="tx1"/>
          </a:solidFill>
          <a:latin typeface="Arial" charset="0"/>
          <a:cs typeface="Arial" charset="0"/>
        </a:defRPr>
      </a:lvl3pPr>
      <a:lvl4pPr algn="l" rtl="0" fontAlgn="base">
        <a:spcBef>
          <a:spcPct val="0"/>
        </a:spcBef>
        <a:spcAft>
          <a:spcPct val="0"/>
        </a:spcAft>
        <a:defRPr sz="4062">
          <a:solidFill>
            <a:schemeClr val="tx1"/>
          </a:solidFill>
          <a:latin typeface="Arial" charset="0"/>
          <a:cs typeface="Arial" charset="0"/>
        </a:defRPr>
      </a:lvl4pPr>
      <a:lvl5pPr algn="l" rtl="0" fontAlgn="base">
        <a:spcBef>
          <a:spcPct val="0"/>
        </a:spcBef>
        <a:spcAft>
          <a:spcPct val="0"/>
        </a:spcAft>
        <a:defRPr sz="4062">
          <a:solidFill>
            <a:schemeClr val="tx1"/>
          </a:solidFill>
          <a:latin typeface="Arial" charset="0"/>
          <a:cs typeface="Arial" charset="0"/>
        </a:defRPr>
      </a:lvl5pPr>
      <a:lvl6pPr marL="422041" algn="l" rtl="0" fontAlgn="base">
        <a:spcBef>
          <a:spcPct val="0"/>
        </a:spcBef>
        <a:spcAft>
          <a:spcPct val="0"/>
        </a:spcAft>
        <a:defRPr sz="4062">
          <a:solidFill>
            <a:schemeClr val="tx1"/>
          </a:solidFill>
          <a:latin typeface="Arial" charset="0"/>
          <a:cs typeface="Arial" charset="0"/>
        </a:defRPr>
      </a:lvl6pPr>
      <a:lvl7pPr marL="844083" algn="l" rtl="0" fontAlgn="base">
        <a:spcBef>
          <a:spcPct val="0"/>
        </a:spcBef>
        <a:spcAft>
          <a:spcPct val="0"/>
        </a:spcAft>
        <a:defRPr sz="4062">
          <a:solidFill>
            <a:schemeClr val="tx1"/>
          </a:solidFill>
          <a:latin typeface="Arial" charset="0"/>
          <a:cs typeface="Arial" charset="0"/>
        </a:defRPr>
      </a:lvl7pPr>
      <a:lvl8pPr marL="1266124" algn="l" rtl="0" fontAlgn="base">
        <a:spcBef>
          <a:spcPct val="0"/>
        </a:spcBef>
        <a:spcAft>
          <a:spcPct val="0"/>
        </a:spcAft>
        <a:defRPr sz="4062">
          <a:solidFill>
            <a:schemeClr val="tx1"/>
          </a:solidFill>
          <a:latin typeface="Arial" charset="0"/>
          <a:cs typeface="Arial" charset="0"/>
        </a:defRPr>
      </a:lvl8pPr>
      <a:lvl9pPr marL="1688165" algn="l" rtl="0" fontAlgn="base">
        <a:spcBef>
          <a:spcPct val="0"/>
        </a:spcBef>
        <a:spcAft>
          <a:spcPct val="0"/>
        </a:spcAft>
        <a:defRPr sz="4062">
          <a:solidFill>
            <a:schemeClr val="tx1"/>
          </a:solidFill>
          <a:latin typeface="Arial" charset="0"/>
          <a:cs typeface="Arial" charset="0"/>
        </a:defRPr>
      </a:lvl9pPr>
    </p:titleStyle>
    <p:bodyStyle>
      <a:lvl1pPr marL="316531" indent="-316531" algn="l" rtl="0" fontAlgn="base">
        <a:spcBef>
          <a:spcPct val="20000"/>
        </a:spcBef>
        <a:spcAft>
          <a:spcPct val="0"/>
        </a:spcAft>
        <a:buClr>
          <a:schemeClr val="bg2"/>
        </a:buClr>
        <a:buSzPct val="75000"/>
        <a:buFont typeface="Wingdings" pitchFamily="2" charset="2"/>
        <a:buChar char="n"/>
        <a:defRPr sz="2954">
          <a:solidFill>
            <a:schemeClr val="tx1"/>
          </a:solidFill>
          <a:latin typeface="+mn-lt"/>
          <a:ea typeface="+mn-ea"/>
          <a:cs typeface="+mn-cs"/>
        </a:defRPr>
      </a:lvl1pPr>
      <a:lvl2pPr marL="685817" indent="-263776" algn="l" rtl="0" fontAlgn="base">
        <a:spcBef>
          <a:spcPct val="20000"/>
        </a:spcBef>
        <a:spcAft>
          <a:spcPct val="0"/>
        </a:spcAft>
        <a:buClr>
          <a:schemeClr val="accent2"/>
        </a:buClr>
        <a:buSzPct val="80000"/>
        <a:buFont typeface="Wingdings" pitchFamily="2" charset="2"/>
        <a:buChar char="¨"/>
        <a:defRPr sz="2585">
          <a:solidFill>
            <a:schemeClr val="tx1"/>
          </a:solidFill>
          <a:latin typeface="+mn-lt"/>
          <a:cs typeface="+mn-cs"/>
        </a:defRPr>
      </a:lvl2pPr>
      <a:lvl3pPr marL="1055103" indent="-211021" algn="l" rtl="0" fontAlgn="base">
        <a:spcBef>
          <a:spcPct val="20000"/>
        </a:spcBef>
        <a:spcAft>
          <a:spcPct val="0"/>
        </a:spcAft>
        <a:buClr>
          <a:schemeClr val="bg2"/>
        </a:buClr>
        <a:buSzPct val="65000"/>
        <a:buFont typeface="Wingdings" pitchFamily="2" charset="2"/>
        <a:buChar char="n"/>
        <a:defRPr sz="2215">
          <a:solidFill>
            <a:schemeClr val="tx1"/>
          </a:solidFill>
          <a:latin typeface="+mn-lt"/>
          <a:cs typeface="+mn-cs"/>
        </a:defRPr>
      </a:lvl3pPr>
      <a:lvl4pPr marL="1477145" indent="-211021" algn="l" rtl="0" fontAlgn="base">
        <a:spcBef>
          <a:spcPct val="20000"/>
        </a:spcBef>
        <a:spcAft>
          <a:spcPct val="0"/>
        </a:spcAft>
        <a:buClr>
          <a:schemeClr val="accent2"/>
        </a:buClr>
        <a:buSzPct val="70000"/>
        <a:buFont typeface="Wingdings" pitchFamily="2" charset="2"/>
        <a:buChar char="¨"/>
        <a:defRPr sz="1846">
          <a:solidFill>
            <a:schemeClr val="tx1"/>
          </a:solidFill>
          <a:latin typeface="+mn-lt"/>
          <a:cs typeface="+mn-cs"/>
        </a:defRPr>
      </a:lvl4pPr>
      <a:lvl5pPr marL="1899186"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5pPr>
      <a:lvl6pPr marL="2321227"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6pPr>
      <a:lvl7pPr marL="2743269"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7pPr>
      <a:lvl8pPr marL="3165310"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8pPr>
      <a:lvl9pPr marL="3587351"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9pPr>
    </p:bodyStyle>
    <p:otherStyle>
      <a:defPPr>
        <a:defRPr lang="en-US"/>
      </a:defPPr>
      <a:lvl1pPr marL="0" algn="l" defTabSz="844083" rtl="0" eaLnBrk="1" latinLnBrk="0" hangingPunct="1">
        <a:defRPr sz="1662" kern="1200">
          <a:solidFill>
            <a:schemeClr val="tx1"/>
          </a:solidFill>
          <a:latin typeface="+mn-lt"/>
          <a:ea typeface="+mn-ea"/>
          <a:cs typeface="+mn-cs"/>
        </a:defRPr>
      </a:lvl1pPr>
      <a:lvl2pPr marL="422041" algn="l" defTabSz="844083" rtl="0" eaLnBrk="1" latinLnBrk="0" hangingPunct="1">
        <a:defRPr sz="1662" kern="1200">
          <a:solidFill>
            <a:schemeClr val="tx1"/>
          </a:solidFill>
          <a:latin typeface="+mn-lt"/>
          <a:ea typeface="+mn-ea"/>
          <a:cs typeface="+mn-cs"/>
        </a:defRPr>
      </a:lvl2pPr>
      <a:lvl3pPr marL="844083" algn="l" defTabSz="844083" rtl="0" eaLnBrk="1" latinLnBrk="0" hangingPunct="1">
        <a:defRPr sz="1662" kern="1200">
          <a:solidFill>
            <a:schemeClr val="tx1"/>
          </a:solidFill>
          <a:latin typeface="+mn-lt"/>
          <a:ea typeface="+mn-ea"/>
          <a:cs typeface="+mn-cs"/>
        </a:defRPr>
      </a:lvl3pPr>
      <a:lvl4pPr marL="1266124" algn="l" defTabSz="844083" rtl="0" eaLnBrk="1" latinLnBrk="0" hangingPunct="1">
        <a:defRPr sz="1662" kern="1200">
          <a:solidFill>
            <a:schemeClr val="tx1"/>
          </a:solidFill>
          <a:latin typeface="+mn-lt"/>
          <a:ea typeface="+mn-ea"/>
          <a:cs typeface="+mn-cs"/>
        </a:defRPr>
      </a:lvl4pPr>
      <a:lvl5pPr marL="1688165" algn="l" defTabSz="844083" rtl="0" eaLnBrk="1" latinLnBrk="0" hangingPunct="1">
        <a:defRPr sz="1662" kern="1200">
          <a:solidFill>
            <a:schemeClr val="tx1"/>
          </a:solidFill>
          <a:latin typeface="+mn-lt"/>
          <a:ea typeface="+mn-ea"/>
          <a:cs typeface="+mn-cs"/>
        </a:defRPr>
      </a:lvl5pPr>
      <a:lvl6pPr marL="2110207" algn="l" defTabSz="844083" rtl="0" eaLnBrk="1" latinLnBrk="0" hangingPunct="1">
        <a:defRPr sz="1662" kern="1200">
          <a:solidFill>
            <a:schemeClr val="tx1"/>
          </a:solidFill>
          <a:latin typeface="+mn-lt"/>
          <a:ea typeface="+mn-ea"/>
          <a:cs typeface="+mn-cs"/>
        </a:defRPr>
      </a:lvl6pPr>
      <a:lvl7pPr marL="2532248" algn="l" defTabSz="844083" rtl="0" eaLnBrk="1" latinLnBrk="0" hangingPunct="1">
        <a:defRPr sz="1662" kern="1200">
          <a:solidFill>
            <a:schemeClr val="tx1"/>
          </a:solidFill>
          <a:latin typeface="+mn-lt"/>
          <a:ea typeface="+mn-ea"/>
          <a:cs typeface="+mn-cs"/>
        </a:defRPr>
      </a:lvl7pPr>
      <a:lvl8pPr marL="2954289" algn="l" defTabSz="844083" rtl="0" eaLnBrk="1" latinLnBrk="0" hangingPunct="1">
        <a:defRPr sz="1662" kern="1200">
          <a:solidFill>
            <a:schemeClr val="tx1"/>
          </a:solidFill>
          <a:latin typeface="+mn-lt"/>
          <a:ea typeface="+mn-ea"/>
          <a:cs typeface="+mn-cs"/>
        </a:defRPr>
      </a:lvl8pPr>
      <a:lvl9pPr marL="3376331" algn="l" defTabSz="844083" rtl="0" eaLnBrk="1" latinLnBrk="0" hangingPunct="1">
        <a:defRPr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ext Box 4"/>
          <p:cNvSpPr txBox="1">
            <a:spLocks noChangeArrowheads="1"/>
          </p:cNvSpPr>
          <p:nvPr/>
        </p:nvSpPr>
        <p:spPr bwMode="auto">
          <a:xfrm>
            <a:off x="2915816" y="1827179"/>
            <a:ext cx="5948003" cy="1754326"/>
          </a:xfrm>
          <a:prstGeom prst="rect">
            <a:avLst/>
          </a:prstGeom>
          <a:noFill/>
          <a:ln w="9525">
            <a:noFill/>
            <a:miter lim="800000"/>
            <a:headEnd/>
            <a:tailEnd/>
          </a:ln>
          <a:effectLst/>
        </p:spPr>
        <p:txBody>
          <a:bodyPr wrap="square">
            <a:spAutoFit/>
          </a:bodyPr>
          <a:lstStyle/>
          <a:p>
            <a:pPr algn="ctr"/>
            <a:r>
              <a:rPr lang="en-GB" sz="3600" b="1" i="1" dirty="0">
                <a:solidFill>
                  <a:schemeClr val="bg1"/>
                </a:solidFill>
              </a:rPr>
              <a:t>Using noun phrases to establish setting in narrative</a:t>
            </a:r>
            <a:endParaRPr lang="en-GB" sz="3600" dirty="0">
              <a:solidFill>
                <a:schemeClr val="bg1"/>
              </a:solidFill>
            </a:endParaRPr>
          </a:p>
        </p:txBody>
      </p:sp>
      <p:pic>
        <p:nvPicPr>
          <p:cNvPr id="13317" name="Picture 5" descr="UniLogo"/>
          <p:cNvPicPr>
            <a:picLocks noChangeAspect="1" noChangeArrowheads="1"/>
          </p:cNvPicPr>
          <p:nvPr/>
        </p:nvPicPr>
        <p:blipFill>
          <a:blip r:embed="rId3" cstate="print"/>
          <a:srcRect/>
          <a:stretch>
            <a:fillRect/>
          </a:stretch>
        </p:blipFill>
        <p:spPr bwMode="auto">
          <a:xfrm>
            <a:off x="7077826" y="5539169"/>
            <a:ext cx="1661746" cy="685800"/>
          </a:xfrm>
          <a:prstGeom prst="rect">
            <a:avLst/>
          </a:prstGeom>
          <a:noFill/>
          <a:ln w="9525">
            <a:noFill/>
            <a:miter lim="800000"/>
            <a:headEnd/>
            <a:tailEnd/>
          </a:ln>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3966" y="371430"/>
            <a:ext cx="8229600" cy="1266092"/>
          </a:xfrm>
        </p:spPr>
        <p:txBody>
          <a:bodyPr/>
          <a:lstStyle/>
          <a:p>
            <a:r>
              <a:rPr lang="en-GB" dirty="0">
                <a:solidFill>
                  <a:srgbClr val="008000"/>
                </a:solidFill>
                <a:effectLst>
                  <a:outerShdw blurRad="38100" dist="38100" dir="2700000" algn="tl">
                    <a:srgbClr val="000000">
                      <a:alpha val="43137"/>
                    </a:srgbClr>
                  </a:outerShdw>
                </a:effectLst>
              </a:rPr>
              <a:t>LEAD</a:t>
            </a:r>
            <a:r>
              <a:rPr lang="en-GB" dirty="0">
                <a:effectLst>
                  <a:outerShdw blurRad="38100" dist="38100" dir="2700000" algn="tl">
                    <a:srgbClr val="000000">
                      <a:alpha val="43137"/>
                    </a:srgbClr>
                  </a:outerShdw>
                </a:effectLst>
              </a:rPr>
              <a:t> Principles</a:t>
            </a:r>
          </a:p>
        </p:txBody>
      </p:sp>
      <p:graphicFrame>
        <p:nvGraphicFramePr>
          <p:cNvPr id="5" name="Content Placeholder 4"/>
          <p:cNvGraphicFramePr>
            <a:graphicFrameLocks noGrp="1"/>
          </p:cNvGraphicFramePr>
          <p:nvPr>
            <p:ph idx="1"/>
            <p:extLst/>
          </p:nvPr>
        </p:nvGraphicFramePr>
        <p:xfrm>
          <a:off x="185051" y="1592085"/>
          <a:ext cx="8793083" cy="4748750"/>
        </p:xfrm>
        <a:graphic>
          <a:graphicData uri="http://schemas.openxmlformats.org/drawingml/2006/table">
            <a:tbl>
              <a:tblPr firstRow="1" bandRow="1">
                <a:tableStyleId>{5C22544A-7EE6-4342-B048-85BDC9FD1C3A}</a:tableStyleId>
              </a:tblPr>
              <a:tblGrid>
                <a:gridCol w="1681241">
                  <a:extLst>
                    <a:ext uri="{9D8B030D-6E8A-4147-A177-3AD203B41FA5}">
                      <a16:colId xmlns:a16="http://schemas.microsoft.com/office/drawing/2014/main" val="20000"/>
                    </a:ext>
                  </a:extLst>
                </a:gridCol>
                <a:gridCol w="2990769">
                  <a:extLst>
                    <a:ext uri="{9D8B030D-6E8A-4147-A177-3AD203B41FA5}">
                      <a16:colId xmlns:a16="http://schemas.microsoft.com/office/drawing/2014/main" val="20001"/>
                    </a:ext>
                  </a:extLst>
                </a:gridCol>
                <a:gridCol w="4121073">
                  <a:extLst>
                    <a:ext uri="{9D8B030D-6E8A-4147-A177-3AD203B41FA5}">
                      <a16:colId xmlns:a16="http://schemas.microsoft.com/office/drawing/2014/main" val="20002"/>
                    </a:ext>
                  </a:extLst>
                </a:gridCol>
              </a:tblGrid>
              <a:tr h="342314">
                <a:tc>
                  <a:txBody>
                    <a:bodyPr/>
                    <a:lstStyle/>
                    <a:p>
                      <a:r>
                        <a:rPr lang="en-GB" sz="1500" dirty="0">
                          <a:solidFill>
                            <a:schemeClr val="tx1"/>
                          </a:solidFill>
                        </a:rPr>
                        <a:t>PRINCIPLE</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a:solidFill>
                            <a:schemeClr val="tx1"/>
                          </a:solidFill>
                        </a:rPr>
                        <a:t>EXPLANATION</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a:solidFill>
                            <a:schemeClr val="tx1"/>
                          </a:solidFill>
                        </a:rPr>
                        <a:t>RATIONALE</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209822">
                <a:tc>
                  <a:txBody>
                    <a:bodyPr/>
                    <a:lstStyle/>
                    <a:p>
                      <a:r>
                        <a:rPr lang="en-GB" sz="2200" b="1" dirty="0">
                          <a:solidFill>
                            <a:srgbClr val="008000"/>
                          </a:solidFill>
                        </a:rPr>
                        <a:t>L</a:t>
                      </a:r>
                      <a:r>
                        <a:rPr lang="en-GB" sz="1500" dirty="0">
                          <a:solidFill>
                            <a:schemeClr val="tx1"/>
                          </a:solidFill>
                        </a:rPr>
                        <a:t>INKS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Make a </a:t>
                      </a:r>
                      <a:r>
                        <a:rPr lang="en-GB" sz="1700" b="1" i="1" kern="1200" dirty="0">
                          <a:solidFill>
                            <a:schemeClr val="dk1"/>
                          </a:solidFill>
                          <a:effectLst/>
                          <a:latin typeface="+mn-lt"/>
                          <a:ea typeface="+mn-ea"/>
                          <a:cs typeface="+mn-cs"/>
                        </a:rPr>
                        <a:t>link</a:t>
                      </a:r>
                      <a:r>
                        <a:rPr lang="en-GB" sz="1700" kern="1200" dirty="0">
                          <a:solidFill>
                            <a:schemeClr val="dk1"/>
                          </a:solidFill>
                          <a:effectLst/>
                          <a:latin typeface="+mn-lt"/>
                          <a:ea typeface="+mn-ea"/>
                          <a:cs typeface="+mn-cs"/>
                        </a:rPr>
                        <a:t> between the grammar being introduced and how it works in the writing being taught</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establish</a:t>
                      </a:r>
                      <a:r>
                        <a:rPr lang="en-GB" sz="1500" b="0" baseline="0" dirty="0">
                          <a:solidFill>
                            <a:srgbClr val="000000"/>
                          </a:solidFill>
                          <a:effectLst/>
                          <a:latin typeface="+mn-lt"/>
                          <a:ea typeface="Calibri" panose="020F0502020204030204" pitchFamily="34" charset="0"/>
                        </a:rPr>
                        <a:t> a purposeful learning reason for addressing grammar, and connect grammar with meaning and rhetorical effect</a:t>
                      </a:r>
                      <a:endParaRPr lang="en-GB" sz="1500" b="0" dirty="0">
                        <a:solidFill>
                          <a:srgbClr val="000000"/>
                        </a:solidFill>
                        <a:effectLst/>
                        <a:latin typeface="+mn-lt"/>
                        <a:ea typeface="Calibri" panose="020F0502020204030204" pitchFamily="34" charset="0"/>
                      </a:endParaRP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125415">
                <a:tc>
                  <a:txBody>
                    <a:bodyPr/>
                    <a:lstStyle/>
                    <a:p>
                      <a:r>
                        <a:rPr lang="en-GB" sz="2200" b="1" dirty="0">
                          <a:solidFill>
                            <a:srgbClr val="008000"/>
                          </a:solidFill>
                        </a:rPr>
                        <a:t>E</a:t>
                      </a:r>
                      <a:r>
                        <a:rPr lang="en-GB" sz="1500" dirty="0">
                          <a:solidFill>
                            <a:schemeClr val="tx1"/>
                          </a:solidFill>
                        </a:rPr>
                        <a:t>XAMPLES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Explain the grammar through </a:t>
                      </a:r>
                      <a:r>
                        <a:rPr lang="en-GB" sz="1700" b="1" i="1" kern="1200" dirty="0">
                          <a:solidFill>
                            <a:schemeClr val="dk1"/>
                          </a:solidFill>
                          <a:effectLst/>
                          <a:latin typeface="+mn-lt"/>
                          <a:ea typeface="+mn-ea"/>
                          <a:cs typeface="+mn-cs"/>
                        </a:rPr>
                        <a:t>examples</a:t>
                      </a:r>
                      <a:r>
                        <a:rPr lang="en-GB" sz="1700" kern="1200" dirty="0">
                          <a:solidFill>
                            <a:schemeClr val="dk1"/>
                          </a:solidFill>
                          <a:effectLst/>
                          <a:latin typeface="+mn-lt"/>
                          <a:ea typeface="+mn-ea"/>
                          <a:cs typeface="+mn-cs"/>
                        </a:rPr>
                        <a:t>, not lengthy explanations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avoid writing lessons becoming mini-grammar</a:t>
                      </a:r>
                      <a:r>
                        <a:rPr lang="en-GB" sz="1500" b="0" baseline="0" dirty="0">
                          <a:solidFill>
                            <a:srgbClr val="000000"/>
                          </a:solidFill>
                          <a:effectLst/>
                          <a:latin typeface="+mn-lt"/>
                          <a:ea typeface="Calibri" panose="020F0502020204030204" pitchFamily="34" charset="0"/>
                        </a:rPr>
                        <a:t> lessons, and to allow access to the structure even if the grammar concept is not fully understood</a:t>
                      </a:r>
                      <a:endParaRPr lang="en-GB" sz="1500" b="0" dirty="0">
                        <a:solidFill>
                          <a:srgbClr val="000000"/>
                        </a:solidFill>
                        <a:effectLst/>
                        <a:latin typeface="+mn-lt"/>
                        <a:ea typeface="Calibri" panose="020F0502020204030204" pitchFamily="34" charset="0"/>
                      </a:endParaRP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928468">
                <a:tc>
                  <a:txBody>
                    <a:bodyPr/>
                    <a:lstStyle/>
                    <a:p>
                      <a:r>
                        <a:rPr lang="en-GB" sz="2200" b="1" dirty="0">
                          <a:solidFill>
                            <a:srgbClr val="008000"/>
                          </a:solidFill>
                        </a:rPr>
                        <a:t>A</a:t>
                      </a:r>
                      <a:r>
                        <a:rPr lang="en-GB" sz="1500" dirty="0">
                          <a:solidFill>
                            <a:schemeClr val="tx1"/>
                          </a:solidFill>
                        </a:rPr>
                        <a:t>UTHENTIC TEXTS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Use </a:t>
                      </a:r>
                      <a:r>
                        <a:rPr lang="en-GB" sz="1700" b="1" i="1" kern="1200" dirty="0">
                          <a:solidFill>
                            <a:schemeClr val="dk1"/>
                          </a:solidFill>
                          <a:effectLst/>
                          <a:latin typeface="+mn-lt"/>
                          <a:ea typeface="+mn-ea"/>
                          <a:cs typeface="+mn-cs"/>
                        </a:rPr>
                        <a:t>authentic</a:t>
                      </a:r>
                      <a:r>
                        <a:rPr lang="en-GB" sz="1700" kern="1200" dirty="0">
                          <a:solidFill>
                            <a:schemeClr val="dk1"/>
                          </a:solidFill>
                          <a:effectLst/>
                          <a:latin typeface="+mn-lt"/>
                          <a:ea typeface="+mn-ea"/>
                          <a:cs typeface="+mn-cs"/>
                        </a:rPr>
                        <a:t> texts as models to link writers to the broader community of writers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integrate reading and writing and show how ‘real’ writers make language choices</a:t>
                      </a: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928468">
                <a:tc>
                  <a:txBody>
                    <a:bodyPr/>
                    <a:lstStyle/>
                    <a:p>
                      <a:r>
                        <a:rPr lang="en-GB" sz="2200" b="1" dirty="0">
                          <a:solidFill>
                            <a:srgbClr val="008000"/>
                          </a:solidFill>
                        </a:rPr>
                        <a:t>D</a:t>
                      </a:r>
                      <a:r>
                        <a:rPr lang="en-GB" sz="1500" dirty="0">
                          <a:solidFill>
                            <a:schemeClr val="tx1"/>
                          </a:solidFill>
                        </a:rPr>
                        <a:t>ISCUSSION</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Build in high-quality </a:t>
                      </a:r>
                      <a:r>
                        <a:rPr lang="en-GB" sz="1700" b="1" i="1" kern="1200" dirty="0">
                          <a:solidFill>
                            <a:schemeClr val="dk1"/>
                          </a:solidFill>
                          <a:effectLst/>
                          <a:latin typeface="+mn-lt"/>
                          <a:ea typeface="+mn-ea"/>
                          <a:cs typeface="+mn-cs"/>
                        </a:rPr>
                        <a:t>discussion</a:t>
                      </a:r>
                      <a:r>
                        <a:rPr lang="en-GB" sz="1700" kern="1200" dirty="0">
                          <a:solidFill>
                            <a:schemeClr val="dk1"/>
                          </a:solidFill>
                          <a:effectLst/>
                          <a:latin typeface="+mn-lt"/>
                          <a:ea typeface="+mn-ea"/>
                          <a:cs typeface="+mn-cs"/>
                        </a:rPr>
                        <a:t> about grammar and its effects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promote deep metalinguistic learning about why a particular choice works, and to develop independence rather than compliance</a:t>
                      </a: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0814244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8114" y="153399"/>
            <a:ext cx="8229600" cy="1266092"/>
          </a:xfrm>
        </p:spPr>
        <p:txBody>
          <a:bodyPr/>
          <a:lstStyle/>
          <a:p>
            <a:r>
              <a:rPr lang="en-GB" sz="4400" dirty="0">
                <a:effectLst>
                  <a:outerShdw blurRad="38100" dist="38100" dir="2700000" algn="tl">
                    <a:srgbClr val="000000">
                      <a:alpha val="43137"/>
                    </a:srgbClr>
                  </a:outerShdw>
                </a:effectLst>
                <a:latin typeface="Arial" pitchFamily="34" charset="0"/>
                <a:cs typeface="Arial" pitchFamily="34" charset="0"/>
              </a:rPr>
              <a:t>Noticing Patterns in a Text </a:t>
            </a:r>
          </a:p>
        </p:txBody>
      </p:sp>
      <p:sp>
        <p:nvSpPr>
          <p:cNvPr id="3" name="Content Placeholder 2"/>
          <p:cNvSpPr>
            <a:spLocks noGrp="1"/>
          </p:cNvSpPr>
          <p:nvPr>
            <p:ph idx="1"/>
          </p:nvPr>
        </p:nvSpPr>
        <p:spPr>
          <a:xfrm>
            <a:off x="395536" y="1312550"/>
            <a:ext cx="5723832" cy="4698755"/>
          </a:xfrm>
          <a:ln>
            <a:solidFill>
              <a:schemeClr val="tx1"/>
            </a:solidFill>
          </a:ln>
        </p:spPr>
        <p:txBody>
          <a:bodyPr>
            <a:noAutofit/>
          </a:bodyPr>
          <a:lstStyle/>
          <a:p>
            <a:pPr algn="just">
              <a:buNone/>
            </a:pPr>
            <a:r>
              <a:rPr lang="en-GB" sz="1800" dirty="0"/>
              <a:t>old chests of drawers </a:t>
            </a:r>
          </a:p>
          <a:p>
            <a:pPr algn="just">
              <a:buNone/>
            </a:pPr>
            <a:r>
              <a:rPr lang="en-GB" sz="1800" dirty="0"/>
              <a:t>broken wash-basins </a:t>
            </a:r>
          </a:p>
          <a:p>
            <a:pPr algn="just">
              <a:buNone/>
            </a:pPr>
            <a:r>
              <a:rPr lang="en-GB" sz="1800" dirty="0"/>
              <a:t>bags of cement</a:t>
            </a:r>
          </a:p>
          <a:p>
            <a:pPr algn="just">
              <a:buNone/>
            </a:pPr>
            <a:r>
              <a:rPr lang="en-GB" sz="1800" dirty="0"/>
              <a:t>ancient doors leaning against the walls</a:t>
            </a:r>
          </a:p>
          <a:p>
            <a:pPr algn="just">
              <a:buNone/>
            </a:pPr>
            <a:r>
              <a:rPr lang="en-GB" sz="1800" dirty="0"/>
              <a:t>deckchairs with the cloth seats rotted away</a:t>
            </a:r>
          </a:p>
          <a:p>
            <a:pPr algn="just">
              <a:buNone/>
            </a:pPr>
            <a:r>
              <a:rPr lang="en-GB" sz="1800" dirty="0"/>
              <a:t>great rolls of rope and cable </a:t>
            </a:r>
          </a:p>
          <a:p>
            <a:pPr algn="just">
              <a:buNone/>
            </a:pPr>
            <a:r>
              <a:rPr lang="en-GB" sz="1800" dirty="0"/>
              <a:t>heaps of water pipes </a:t>
            </a:r>
          </a:p>
          <a:p>
            <a:pPr algn="just">
              <a:buNone/>
            </a:pPr>
            <a:r>
              <a:rPr lang="en-GB" sz="1800" dirty="0"/>
              <a:t>great boxes of rusty nails </a:t>
            </a:r>
          </a:p>
          <a:p>
            <a:pPr algn="just">
              <a:buNone/>
            </a:pPr>
            <a:r>
              <a:rPr lang="en-GB" sz="1800" dirty="0"/>
              <a:t>spiders’ webs</a:t>
            </a:r>
          </a:p>
          <a:p>
            <a:pPr algn="just">
              <a:buNone/>
            </a:pPr>
            <a:r>
              <a:rPr lang="en-GB" sz="1800" dirty="0"/>
              <a:t>mortar that had fallen from the walls</a:t>
            </a:r>
          </a:p>
          <a:p>
            <a:pPr algn="just">
              <a:buNone/>
            </a:pPr>
            <a:r>
              <a:rPr lang="en-GB" sz="1800" dirty="0"/>
              <a:t>a little window in one of the walls </a:t>
            </a:r>
          </a:p>
          <a:p>
            <a:pPr algn="just">
              <a:buNone/>
            </a:pPr>
            <a:r>
              <a:rPr lang="en-GB" sz="1800" dirty="0"/>
              <a:t>filthy rolls of cracked lino standing in front of it</a:t>
            </a:r>
          </a:p>
          <a:p>
            <a:pPr algn="just">
              <a:buNone/>
            </a:pPr>
            <a:r>
              <a:rPr lang="en-GB" sz="1800" dirty="0"/>
              <a:t>something scratching in one of the corners</a:t>
            </a:r>
          </a:p>
          <a:p>
            <a:pPr algn="just">
              <a:buNone/>
            </a:pPr>
            <a:r>
              <a:rPr lang="en-GB" sz="1800" dirty="0"/>
              <a:t>something scuttling about</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457045" y="1638109"/>
            <a:ext cx="2509295" cy="3737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199415" y="6229923"/>
            <a:ext cx="8714820" cy="369332"/>
          </a:xfrm>
          <a:prstGeom prst="rect">
            <a:avLst/>
          </a:prstGeom>
          <a:noFill/>
        </p:spPr>
        <p:txBody>
          <a:bodyPr wrap="square" rtlCol="0">
            <a:spAutoFit/>
          </a:bodyPr>
          <a:lstStyle/>
          <a:p>
            <a:pPr algn="ctr"/>
            <a:r>
              <a:rPr lang="en-GB" dirty="0"/>
              <a:t>Look at how this garage is described. What strikes you most about the objects in it? </a:t>
            </a:r>
          </a:p>
        </p:txBody>
      </p:sp>
      <p:sp>
        <p:nvSpPr>
          <p:cNvPr id="8" name="Rounded Rectangle 7"/>
          <p:cNvSpPr/>
          <p:nvPr/>
        </p:nvSpPr>
        <p:spPr>
          <a:xfrm>
            <a:off x="7020665" y="880251"/>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Authentic text</a:t>
            </a:r>
          </a:p>
        </p:txBody>
      </p:sp>
      <p:sp>
        <p:nvSpPr>
          <p:cNvPr id="9" name="Rounded Rectangle 8"/>
          <p:cNvSpPr/>
          <p:nvPr/>
        </p:nvSpPr>
        <p:spPr>
          <a:xfrm>
            <a:off x="7496633" y="5613882"/>
            <a:ext cx="1417602" cy="397423"/>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Discussion</a:t>
            </a:r>
          </a:p>
        </p:txBody>
      </p:sp>
    </p:spTree>
    <p:extLst>
      <p:ext uri="{BB962C8B-B14F-4D97-AF65-F5344CB8AC3E}">
        <p14:creationId xmlns:p14="http://schemas.microsoft.com/office/powerpoint/2010/main" val="1645914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
                                            <p:txEl>
                                              <p:pRg st="13" end="13"/>
                                            </p:txEl>
                                          </p:spTgt>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1026"/>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6"/>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8"/>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p:bldP spid="8" grpId="0" animBg="1"/>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8114" y="153399"/>
            <a:ext cx="8229600" cy="1266092"/>
          </a:xfrm>
        </p:spPr>
        <p:txBody>
          <a:bodyPr/>
          <a:lstStyle/>
          <a:p>
            <a:r>
              <a:rPr lang="en-GB" sz="4400" dirty="0">
                <a:effectLst>
                  <a:outerShdw blurRad="38100" dist="38100" dir="2700000" algn="tl">
                    <a:srgbClr val="000000">
                      <a:alpha val="43137"/>
                    </a:srgbClr>
                  </a:outerShdw>
                </a:effectLst>
                <a:latin typeface="Arial" pitchFamily="34" charset="0"/>
                <a:cs typeface="Arial" pitchFamily="34" charset="0"/>
              </a:rPr>
              <a:t>Noticing Patterns  </a:t>
            </a:r>
          </a:p>
        </p:txBody>
      </p:sp>
      <p:sp>
        <p:nvSpPr>
          <p:cNvPr id="3" name="Content Placeholder 2"/>
          <p:cNvSpPr>
            <a:spLocks noGrp="1"/>
          </p:cNvSpPr>
          <p:nvPr>
            <p:ph idx="1"/>
          </p:nvPr>
        </p:nvSpPr>
        <p:spPr>
          <a:xfrm>
            <a:off x="268114" y="2041136"/>
            <a:ext cx="8531414" cy="3724704"/>
          </a:xfrm>
          <a:ln>
            <a:solidFill>
              <a:schemeClr val="tx1"/>
            </a:solidFill>
          </a:ln>
        </p:spPr>
        <p:txBody>
          <a:bodyPr>
            <a:normAutofit fontScale="92500"/>
          </a:bodyPr>
          <a:lstStyle/>
          <a:p>
            <a:pPr>
              <a:buNone/>
            </a:pPr>
            <a:r>
              <a:rPr lang="en-GB" sz="1900" dirty="0">
                <a:latin typeface="Arial" panose="020B0604020202020204" pitchFamily="34" charset="0"/>
                <a:cs typeface="Arial" panose="020B0604020202020204" pitchFamily="34" charset="0"/>
              </a:rPr>
              <a:t>There were </a:t>
            </a:r>
            <a:r>
              <a:rPr lang="en-GB" sz="1900" dirty="0">
                <a:solidFill>
                  <a:srgbClr val="FF0000"/>
                </a:solidFill>
                <a:latin typeface="Arial" panose="020B0604020202020204" pitchFamily="34" charset="0"/>
                <a:cs typeface="Arial" panose="020B0604020202020204" pitchFamily="34" charset="0"/>
              </a:rPr>
              <a:t>old chests of drawers </a:t>
            </a:r>
            <a:r>
              <a:rPr lang="en-GB" sz="1900" dirty="0">
                <a:latin typeface="Arial" panose="020B0604020202020204" pitchFamily="34" charset="0"/>
                <a:cs typeface="Arial" panose="020B0604020202020204" pitchFamily="34" charset="0"/>
              </a:rPr>
              <a:t>and </a:t>
            </a:r>
            <a:r>
              <a:rPr lang="en-GB" sz="1900" dirty="0">
                <a:solidFill>
                  <a:srgbClr val="FF0000"/>
                </a:solidFill>
                <a:latin typeface="Arial" panose="020B0604020202020204" pitchFamily="34" charset="0"/>
                <a:cs typeface="Arial" panose="020B0604020202020204" pitchFamily="34" charset="0"/>
              </a:rPr>
              <a:t>broken wash-basins </a:t>
            </a:r>
            <a:r>
              <a:rPr lang="en-GB" sz="1900" dirty="0">
                <a:latin typeface="Arial" panose="020B0604020202020204" pitchFamily="34" charset="0"/>
                <a:cs typeface="Arial" panose="020B0604020202020204" pitchFamily="34" charset="0"/>
              </a:rPr>
              <a:t>and </a:t>
            </a:r>
            <a:r>
              <a:rPr lang="en-GB" sz="1900" dirty="0">
                <a:solidFill>
                  <a:srgbClr val="FF0000"/>
                </a:solidFill>
                <a:latin typeface="Arial" panose="020B0604020202020204" pitchFamily="34" charset="0"/>
                <a:cs typeface="Arial" panose="020B0604020202020204" pitchFamily="34" charset="0"/>
              </a:rPr>
              <a:t>bags of cement</a:t>
            </a:r>
            <a:r>
              <a:rPr lang="en-GB" sz="1900" dirty="0">
                <a:latin typeface="Arial" panose="020B0604020202020204" pitchFamily="34" charset="0"/>
                <a:cs typeface="Arial" panose="020B0604020202020204" pitchFamily="34" charset="0"/>
              </a:rPr>
              <a:t>,</a:t>
            </a:r>
          </a:p>
          <a:p>
            <a:pPr>
              <a:buNone/>
            </a:pPr>
            <a:r>
              <a:rPr lang="en-GB" sz="1900" dirty="0">
                <a:solidFill>
                  <a:srgbClr val="FF0000"/>
                </a:solidFill>
                <a:latin typeface="Arial" panose="020B0604020202020204" pitchFamily="34" charset="0"/>
                <a:cs typeface="Arial" panose="020B0604020202020204" pitchFamily="34" charset="0"/>
              </a:rPr>
              <a:t>ancient doors leaning against the walls</a:t>
            </a:r>
            <a:r>
              <a:rPr lang="en-GB" sz="1900" dirty="0">
                <a:latin typeface="Arial" panose="020B0604020202020204" pitchFamily="34" charset="0"/>
                <a:cs typeface="Arial" panose="020B0604020202020204" pitchFamily="34" charset="0"/>
              </a:rPr>
              <a:t>, </a:t>
            </a:r>
            <a:r>
              <a:rPr lang="en-GB" sz="1900" dirty="0">
                <a:solidFill>
                  <a:srgbClr val="FF0000"/>
                </a:solidFill>
                <a:latin typeface="Arial" panose="020B0604020202020204" pitchFamily="34" charset="0"/>
                <a:cs typeface="Arial" panose="020B0604020202020204" pitchFamily="34" charset="0"/>
              </a:rPr>
              <a:t>deckchairs with the cloth seats rotted</a:t>
            </a:r>
          </a:p>
          <a:p>
            <a:pPr>
              <a:buNone/>
            </a:pPr>
            <a:r>
              <a:rPr lang="en-GB" sz="1900" dirty="0">
                <a:solidFill>
                  <a:srgbClr val="FF0000"/>
                </a:solidFill>
                <a:latin typeface="Arial" panose="020B0604020202020204" pitchFamily="34" charset="0"/>
                <a:cs typeface="Arial" panose="020B0604020202020204" pitchFamily="34" charset="0"/>
              </a:rPr>
              <a:t>away</a:t>
            </a:r>
            <a:r>
              <a:rPr lang="en-GB" sz="1900" dirty="0">
                <a:latin typeface="Arial" panose="020B0604020202020204" pitchFamily="34" charset="0"/>
                <a:cs typeface="Arial" panose="020B0604020202020204" pitchFamily="34" charset="0"/>
              </a:rPr>
              <a:t>. </a:t>
            </a:r>
            <a:r>
              <a:rPr lang="en-GB" sz="1900" dirty="0">
                <a:solidFill>
                  <a:srgbClr val="FF0000"/>
                </a:solidFill>
                <a:latin typeface="Arial" panose="020B0604020202020204" pitchFamily="34" charset="0"/>
                <a:cs typeface="Arial" panose="020B0604020202020204" pitchFamily="34" charset="0"/>
              </a:rPr>
              <a:t>Great rolls of rope and cable </a:t>
            </a:r>
            <a:r>
              <a:rPr lang="en-GB" sz="1900" dirty="0">
                <a:latin typeface="Arial" panose="020B0604020202020204" pitchFamily="34" charset="0"/>
                <a:cs typeface="Arial" panose="020B0604020202020204" pitchFamily="34" charset="0"/>
              </a:rPr>
              <a:t>hung from nails. </a:t>
            </a:r>
            <a:r>
              <a:rPr lang="en-GB" sz="1900" dirty="0">
                <a:solidFill>
                  <a:srgbClr val="FF0000"/>
                </a:solidFill>
                <a:latin typeface="Arial" panose="020B0604020202020204" pitchFamily="34" charset="0"/>
                <a:cs typeface="Arial" panose="020B0604020202020204" pitchFamily="34" charset="0"/>
              </a:rPr>
              <a:t>Heaps of water pipes </a:t>
            </a:r>
            <a:r>
              <a:rPr lang="en-GB" sz="1900" dirty="0">
                <a:latin typeface="Arial" panose="020B0604020202020204" pitchFamily="34" charset="0"/>
                <a:cs typeface="Arial" panose="020B0604020202020204" pitchFamily="34" charset="0"/>
              </a:rPr>
              <a:t>and</a:t>
            </a:r>
          </a:p>
          <a:p>
            <a:pPr>
              <a:buNone/>
            </a:pPr>
            <a:r>
              <a:rPr lang="en-GB" sz="1900" dirty="0">
                <a:solidFill>
                  <a:srgbClr val="FF0000"/>
                </a:solidFill>
                <a:latin typeface="Arial" panose="020B0604020202020204" pitchFamily="34" charset="0"/>
                <a:cs typeface="Arial" panose="020B0604020202020204" pitchFamily="34" charset="0"/>
              </a:rPr>
              <a:t>great boxes of rusty nails </a:t>
            </a:r>
            <a:r>
              <a:rPr lang="en-GB" sz="1900" dirty="0">
                <a:latin typeface="Arial" panose="020B0604020202020204" pitchFamily="34" charset="0"/>
                <a:cs typeface="Arial" panose="020B0604020202020204" pitchFamily="34" charset="0"/>
              </a:rPr>
              <a:t>were scattered on the floor. Everything was covered in</a:t>
            </a:r>
          </a:p>
          <a:p>
            <a:pPr>
              <a:buNone/>
            </a:pPr>
            <a:r>
              <a:rPr lang="en-GB" sz="1900" dirty="0">
                <a:solidFill>
                  <a:srgbClr val="FF0000"/>
                </a:solidFill>
                <a:latin typeface="Arial" panose="020B0604020202020204" pitchFamily="34" charset="0"/>
                <a:cs typeface="Arial" panose="020B0604020202020204" pitchFamily="34" charset="0"/>
              </a:rPr>
              <a:t>dust</a:t>
            </a:r>
            <a:r>
              <a:rPr lang="en-GB" sz="1900" dirty="0">
                <a:latin typeface="Arial" panose="020B0604020202020204" pitchFamily="34" charset="0"/>
                <a:cs typeface="Arial" panose="020B0604020202020204" pitchFamily="34" charset="0"/>
              </a:rPr>
              <a:t> </a:t>
            </a:r>
            <a:r>
              <a:rPr lang="en-GB" sz="1900" dirty="0">
                <a:solidFill>
                  <a:srgbClr val="FF0000"/>
                </a:solidFill>
                <a:latin typeface="Arial" panose="020B0604020202020204" pitchFamily="34" charset="0"/>
                <a:cs typeface="Arial" panose="020B0604020202020204" pitchFamily="34" charset="0"/>
              </a:rPr>
              <a:t>and spiders’ webs</a:t>
            </a:r>
            <a:r>
              <a:rPr lang="en-GB" sz="1900" dirty="0">
                <a:latin typeface="Arial" panose="020B0604020202020204" pitchFamily="34" charset="0"/>
                <a:cs typeface="Arial" panose="020B0604020202020204" pitchFamily="34" charset="0"/>
              </a:rPr>
              <a:t>. There was </a:t>
            </a:r>
            <a:r>
              <a:rPr lang="en-GB" sz="1900" dirty="0">
                <a:solidFill>
                  <a:srgbClr val="FF0000"/>
                </a:solidFill>
                <a:latin typeface="Arial" panose="020B0604020202020204" pitchFamily="34" charset="0"/>
                <a:cs typeface="Arial" panose="020B0604020202020204" pitchFamily="34" charset="0"/>
              </a:rPr>
              <a:t>mortar that had fallen from the walls</a:t>
            </a:r>
            <a:r>
              <a:rPr lang="en-GB" sz="1900" dirty="0">
                <a:latin typeface="Arial" panose="020B0604020202020204" pitchFamily="34" charset="0"/>
                <a:cs typeface="Arial" panose="020B0604020202020204" pitchFamily="34" charset="0"/>
              </a:rPr>
              <a:t>. There</a:t>
            </a:r>
          </a:p>
          <a:p>
            <a:pPr>
              <a:buNone/>
            </a:pPr>
            <a:r>
              <a:rPr lang="en-GB" sz="1900" dirty="0">
                <a:latin typeface="Arial" panose="020B0604020202020204" pitchFamily="34" charset="0"/>
                <a:cs typeface="Arial" panose="020B0604020202020204" pitchFamily="34" charset="0"/>
              </a:rPr>
              <a:t>was </a:t>
            </a:r>
            <a:r>
              <a:rPr lang="en-GB" sz="1900" dirty="0">
                <a:solidFill>
                  <a:srgbClr val="FF0000"/>
                </a:solidFill>
                <a:latin typeface="Arial" panose="020B0604020202020204" pitchFamily="34" charset="0"/>
                <a:cs typeface="Arial" panose="020B0604020202020204" pitchFamily="34" charset="0"/>
              </a:rPr>
              <a:t>a little window in one of the walls </a:t>
            </a:r>
            <a:r>
              <a:rPr lang="en-GB" sz="1900" dirty="0">
                <a:latin typeface="Arial" panose="020B0604020202020204" pitchFamily="34" charset="0"/>
                <a:cs typeface="Arial" panose="020B0604020202020204" pitchFamily="34" charset="0"/>
              </a:rPr>
              <a:t>but it was filthy and there were </a:t>
            </a:r>
            <a:r>
              <a:rPr lang="en-GB" sz="1900" dirty="0">
                <a:solidFill>
                  <a:srgbClr val="FF0000"/>
                </a:solidFill>
                <a:latin typeface="Arial" panose="020B0604020202020204" pitchFamily="34" charset="0"/>
                <a:cs typeface="Arial" panose="020B0604020202020204" pitchFamily="34" charset="0"/>
              </a:rPr>
              <a:t>rolls of</a:t>
            </a:r>
          </a:p>
          <a:p>
            <a:pPr>
              <a:buNone/>
            </a:pPr>
            <a:r>
              <a:rPr lang="en-GB" sz="1900" dirty="0">
                <a:solidFill>
                  <a:srgbClr val="FF0000"/>
                </a:solidFill>
                <a:latin typeface="Arial" panose="020B0604020202020204" pitchFamily="34" charset="0"/>
                <a:cs typeface="Arial" panose="020B0604020202020204" pitchFamily="34" charset="0"/>
              </a:rPr>
              <a:t>cracked lino standing in front of it</a:t>
            </a:r>
            <a:r>
              <a:rPr lang="en-GB" sz="1900" dirty="0">
                <a:latin typeface="Arial" panose="020B0604020202020204" pitchFamily="34" charset="0"/>
                <a:cs typeface="Arial" panose="020B0604020202020204" pitchFamily="34" charset="0"/>
              </a:rPr>
              <a:t>. The place stank of rot and dust. Even the</a:t>
            </a:r>
          </a:p>
          <a:p>
            <a:pPr>
              <a:buNone/>
            </a:pPr>
            <a:r>
              <a:rPr lang="en-GB" sz="1900" dirty="0">
                <a:latin typeface="Arial" panose="020B0604020202020204" pitchFamily="34" charset="0"/>
                <a:cs typeface="Arial" panose="020B0604020202020204" pitchFamily="34" charset="0"/>
              </a:rPr>
              <a:t>bricks were crumbling like they couldn’t bear the weight any more. It was like the</a:t>
            </a:r>
          </a:p>
          <a:p>
            <a:pPr>
              <a:buNone/>
            </a:pPr>
            <a:r>
              <a:rPr lang="en-GB" sz="1900" dirty="0">
                <a:latin typeface="Arial" panose="020B0604020202020204" pitchFamily="34" charset="0"/>
                <a:cs typeface="Arial" panose="020B0604020202020204" pitchFamily="34" charset="0"/>
              </a:rPr>
              <a:t>whole thing was sick of itself and would collapse in a heap and have to get</a:t>
            </a:r>
          </a:p>
          <a:p>
            <a:pPr>
              <a:buNone/>
            </a:pPr>
            <a:r>
              <a:rPr lang="en-GB" sz="1900" dirty="0">
                <a:latin typeface="Arial" panose="020B0604020202020204" pitchFamily="34" charset="0"/>
                <a:cs typeface="Arial" panose="020B0604020202020204" pitchFamily="34" charset="0"/>
              </a:rPr>
              <a:t>bulldozed away. I heard </a:t>
            </a:r>
            <a:r>
              <a:rPr lang="en-GB" sz="1900" dirty="0">
                <a:solidFill>
                  <a:srgbClr val="FF0000"/>
                </a:solidFill>
                <a:latin typeface="Arial" panose="020B0604020202020204" pitchFamily="34" charset="0"/>
                <a:cs typeface="Arial" panose="020B0604020202020204" pitchFamily="34" charset="0"/>
              </a:rPr>
              <a:t>something scratching in one of the corners</a:t>
            </a:r>
            <a:r>
              <a:rPr lang="en-GB" sz="1900" dirty="0">
                <a:latin typeface="Arial" panose="020B0604020202020204" pitchFamily="34" charset="0"/>
                <a:cs typeface="Arial" panose="020B0604020202020204" pitchFamily="34" charset="0"/>
              </a:rPr>
              <a:t>, and</a:t>
            </a:r>
          </a:p>
          <a:p>
            <a:pPr>
              <a:buNone/>
            </a:pPr>
            <a:r>
              <a:rPr lang="en-GB" sz="1900" dirty="0">
                <a:solidFill>
                  <a:srgbClr val="FF0000"/>
                </a:solidFill>
                <a:latin typeface="Arial" panose="020B0604020202020204" pitchFamily="34" charset="0"/>
                <a:cs typeface="Arial" panose="020B0604020202020204" pitchFamily="34" charset="0"/>
              </a:rPr>
              <a:t>something scuttling about</a:t>
            </a:r>
            <a:r>
              <a:rPr lang="en-GB" sz="1900" dirty="0">
                <a:latin typeface="Arial" panose="020B0604020202020204" pitchFamily="34" charset="0"/>
                <a:cs typeface="Arial" panose="020B0604020202020204" pitchFamily="34" charset="0"/>
              </a:rPr>
              <a:t>, then it all stopped and it was just dead quiet in there.</a:t>
            </a:r>
            <a:endParaRPr lang="en-GB" sz="1900" b="1" i="1" dirty="0">
              <a:solidFill>
                <a:srgbClr val="002060"/>
              </a:solidFill>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B47D48BF-4820-4FF8-8E03-CA83AC739E24}"/>
              </a:ext>
            </a:extLst>
          </p:cNvPr>
          <p:cNvSpPr/>
          <p:nvPr/>
        </p:nvSpPr>
        <p:spPr>
          <a:xfrm>
            <a:off x="268115" y="1201850"/>
            <a:ext cx="8531414" cy="646331"/>
          </a:xfrm>
          <a:prstGeom prst="rect">
            <a:avLst/>
          </a:prstGeom>
        </p:spPr>
        <p:txBody>
          <a:bodyPr wrap="square">
            <a:spAutoFit/>
          </a:bodyPr>
          <a:lstStyle/>
          <a:p>
            <a:pPr algn="ctr"/>
            <a:r>
              <a:rPr lang="en-GB" dirty="0">
                <a:solidFill>
                  <a:schemeClr val="accent1">
                    <a:lumMod val="50000"/>
                  </a:schemeClr>
                </a:solidFill>
                <a:latin typeface="Arial" pitchFamily="34" charset="0"/>
                <a:cs typeface="Arial" pitchFamily="34" charset="0"/>
              </a:rPr>
              <a:t>Noun phrases can be used in a narrative to create precise visual description of a setting and to create a distinctive mood and atmosphere.</a:t>
            </a:r>
          </a:p>
        </p:txBody>
      </p:sp>
      <p:sp>
        <p:nvSpPr>
          <p:cNvPr id="5" name="Rectangle 4">
            <a:extLst>
              <a:ext uri="{FF2B5EF4-FFF2-40B4-BE49-F238E27FC236}">
                <a16:creationId xmlns:a16="http://schemas.microsoft.com/office/drawing/2014/main" id="{8BDFC873-3A3A-4753-8DC3-1E41DC1CE2FD}"/>
              </a:ext>
            </a:extLst>
          </p:cNvPr>
          <p:cNvSpPr/>
          <p:nvPr/>
        </p:nvSpPr>
        <p:spPr>
          <a:xfrm>
            <a:off x="268114" y="6078552"/>
            <a:ext cx="8696374" cy="646331"/>
          </a:xfrm>
          <a:prstGeom prst="rect">
            <a:avLst/>
          </a:prstGeom>
        </p:spPr>
        <p:txBody>
          <a:bodyPr wrap="square">
            <a:spAutoFit/>
          </a:bodyPr>
          <a:lstStyle/>
          <a:p>
            <a:pPr algn="ctr"/>
            <a:r>
              <a:rPr lang="en-GB" dirty="0"/>
              <a:t>Look at how this garage is described. What strikes you most about the objects in it? What does the writer want us to think or feel about this place?</a:t>
            </a:r>
          </a:p>
        </p:txBody>
      </p:sp>
      <p:sp>
        <p:nvSpPr>
          <p:cNvPr id="11" name="Rounded Rectangle 5">
            <a:extLst>
              <a:ext uri="{FF2B5EF4-FFF2-40B4-BE49-F238E27FC236}">
                <a16:creationId xmlns:a16="http://schemas.microsoft.com/office/drawing/2014/main" id="{46A34675-8F76-42B9-BFAC-B924C3A44745}"/>
              </a:ext>
            </a:extLst>
          </p:cNvPr>
          <p:cNvSpPr/>
          <p:nvPr/>
        </p:nvSpPr>
        <p:spPr>
          <a:xfrm>
            <a:off x="7454842" y="640091"/>
            <a:ext cx="813613" cy="465282"/>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Links</a:t>
            </a:r>
          </a:p>
        </p:txBody>
      </p:sp>
      <p:sp>
        <p:nvSpPr>
          <p:cNvPr id="12" name="Rounded Rectangle 6">
            <a:extLst>
              <a:ext uri="{FF2B5EF4-FFF2-40B4-BE49-F238E27FC236}">
                <a16:creationId xmlns:a16="http://schemas.microsoft.com/office/drawing/2014/main" id="{4476664A-5095-4776-B79F-3530AE512991}"/>
              </a:ext>
            </a:extLst>
          </p:cNvPr>
          <p:cNvSpPr/>
          <p:nvPr/>
        </p:nvSpPr>
        <p:spPr>
          <a:xfrm>
            <a:off x="7379397" y="5656150"/>
            <a:ext cx="1284663" cy="422402"/>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Examples</a:t>
            </a:r>
          </a:p>
        </p:txBody>
      </p:sp>
      <p:sp>
        <p:nvSpPr>
          <p:cNvPr id="13" name="Rounded Rectangle 8">
            <a:extLst>
              <a:ext uri="{FF2B5EF4-FFF2-40B4-BE49-F238E27FC236}">
                <a16:creationId xmlns:a16="http://schemas.microsoft.com/office/drawing/2014/main" id="{24EBF7B9-D7E3-4EC5-923E-AD36A6B90A70}"/>
              </a:ext>
            </a:extLst>
          </p:cNvPr>
          <p:cNvSpPr/>
          <p:nvPr/>
        </p:nvSpPr>
        <p:spPr>
          <a:xfrm>
            <a:off x="971600" y="5723485"/>
            <a:ext cx="1417602" cy="397423"/>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Discussion</a:t>
            </a:r>
          </a:p>
        </p:txBody>
      </p:sp>
    </p:spTree>
    <p:extLst>
      <p:ext uri="{BB962C8B-B14F-4D97-AF65-F5344CB8AC3E}">
        <p14:creationId xmlns:p14="http://schemas.microsoft.com/office/powerpoint/2010/main" val="2771249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1"/>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2"/>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11" grpId="0" animBg="1"/>
      <p:bldP spid="12" grpId="0" animBg="1"/>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579296" cy="1371600"/>
          </a:xfrm>
        </p:spPr>
        <p:txBody>
          <a:bodyPr/>
          <a:lstStyle/>
          <a:p>
            <a:r>
              <a:rPr lang="en-GB" sz="3800" dirty="0">
                <a:effectLst>
                  <a:outerShdw blurRad="38100" dist="38100" dir="2700000" algn="tl">
                    <a:srgbClr val="000000">
                      <a:alpha val="43137"/>
                    </a:srgbClr>
                  </a:outerShdw>
                </a:effectLst>
              </a:rPr>
              <a:t>Verbalising the Grammar-Writing Link</a:t>
            </a:r>
          </a:p>
        </p:txBody>
      </p:sp>
      <p:sp>
        <p:nvSpPr>
          <p:cNvPr id="3" name="Content Placeholder 2"/>
          <p:cNvSpPr>
            <a:spLocks noGrp="1"/>
          </p:cNvSpPr>
          <p:nvPr>
            <p:ph idx="1"/>
          </p:nvPr>
        </p:nvSpPr>
        <p:spPr>
          <a:xfrm>
            <a:off x="575556" y="4005064"/>
            <a:ext cx="7992888" cy="2664296"/>
          </a:xfrm>
          <a:solidFill>
            <a:schemeClr val="accent6">
              <a:lumMod val="40000"/>
              <a:lumOff val="60000"/>
            </a:schemeClr>
          </a:solidFill>
          <a:ln>
            <a:solidFill>
              <a:schemeClr val="tx1"/>
            </a:solidFill>
          </a:ln>
        </p:spPr>
        <p:txBody>
          <a:bodyPr/>
          <a:lstStyle/>
          <a:p>
            <a:pPr marL="59357" indent="0">
              <a:lnSpc>
                <a:spcPts val="2400"/>
              </a:lnSpc>
              <a:spcBef>
                <a:spcPts val="0"/>
              </a:spcBef>
              <a:spcAft>
                <a:spcPts val="554"/>
              </a:spcAft>
              <a:buClrTx/>
              <a:buSzPct val="80000"/>
              <a:buNone/>
            </a:pPr>
            <a:r>
              <a:rPr lang="en-GB" sz="1800" u="sng" dirty="0"/>
              <a:t>Verbalisation to share with students:</a:t>
            </a:r>
          </a:p>
          <a:p>
            <a:pPr marL="0" indent="0">
              <a:lnSpc>
                <a:spcPts val="2800"/>
              </a:lnSpc>
              <a:spcBef>
                <a:spcPts val="0"/>
              </a:spcBef>
              <a:buNone/>
            </a:pPr>
            <a:r>
              <a:rPr lang="en-GB" sz="1800" dirty="0"/>
              <a:t>When you are writing narrative, you can think about </a:t>
            </a:r>
            <a:r>
              <a:rPr lang="en-GB" sz="1800" dirty="0">
                <a:solidFill>
                  <a:srgbClr val="FF0000"/>
                </a:solidFill>
              </a:rPr>
              <a:t>how you help your reader to visualise a setting at a key moment. </a:t>
            </a:r>
            <a:r>
              <a:rPr lang="en-GB" sz="1800" dirty="0"/>
              <a:t>You might use noun phrases that provide specific visual detail and that create a distinctive mood and atmosphere</a:t>
            </a:r>
            <a:r>
              <a:rPr lang="en-GB" sz="1800"/>
              <a:t>. </a:t>
            </a:r>
          </a:p>
          <a:p>
            <a:pPr marL="0" indent="0">
              <a:lnSpc>
                <a:spcPts val="2800"/>
              </a:lnSpc>
              <a:spcBef>
                <a:spcPts val="0"/>
              </a:spcBef>
              <a:buNone/>
            </a:pPr>
            <a:r>
              <a:rPr lang="en-GB" sz="1800"/>
              <a:t>Choose </a:t>
            </a:r>
            <a:r>
              <a:rPr lang="en-GB" sz="1800" dirty="0"/>
              <a:t>your details carefully! Ask yourself what you want your reader to see, think and feel about the setting that you’re describing. </a:t>
            </a:r>
          </a:p>
          <a:p>
            <a:pPr marL="59357" indent="0">
              <a:lnSpc>
                <a:spcPts val="2400"/>
              </a:lnSpc>
              <a:spcBef>
                <a:spcPts val="0"/>
              </a:spcBef>
              <a:spcAft>
                <a:spcPts val="554"/>
              </a:spcAft>
              <a:buClrTx/>
              <a:buSzPct val="80000"/>
              <a:buNone/>
            </a:pPr>
            <a:endParaRPr lang="en-GB" sz="1800" dirty="0"/>
          </a:p>
        </p:txBody>
      </p:sp>
      <p:sp>
        <p:nvSpPr>
          <p:cNvPr id="4" name="TextBox 3"/>
          <p:cNvSpPr txBox="1"/>
          <p:nvPr/>
        </p:nvSpPr>
        <p:spPr>
          <a:xfrm>
            <a:off x="575556" y="1700808"/>
            <a:ext cx="7992888" cy="1887696"/>
          </a:xfrm>
          <a:prstGeom prst="rect">
            <a:avLst/>
          </a:prstGeom>
          <a:noFill/>
          <a:ln>
            <a:solidFill>
              <a:schemeClr val="tx1"/>
            </a:solidFill>
          </a:ln>
        </p:spPr>
        <p:txBody>
          <a:bodyPr wrap="square" rtlCol="0">
            <a:spAutoFit/>
          </a:bodyPr>
          <a:lstStyle/>
          <a:p>
            <a:pPr>
              <a:lnSpc>
                <a:spcPts val="2800"/>
              </a:lnSpc>
            </a:pPr>
            <a:r>
              <a:rPr lang="en-GB" dirty="0"/>
              <a:t>A crucial element of the LEAD principles is helping writers to think explicitly (</a:t>
            </a:r>
            <a:r>
              <a:rPr lang="en-GB" dirty="0" err="1"/>
              <a:t>metalinguistically</a:t>
            </a:r>
            <a:r>
              <a:rPr lang="en-GB" dirty="0"/>
              <a:t>) about the choices they make.  As a teacher, you need to support this by being crystal clear yourself about how you verbalise the link between a grammar choice and its effect in a particular text/context.  Then express this in student-friendly language, as below.</a:t>
            </a:r>
          </a:p>
        </p:txBody>
      </p:sp>
    </p:spTree>
    <p:extLst>
      <p:ext uri="{BB962C8B-B14F-4D97-AF65-F5344CB8AC3E}">
        <p14:creationId xmlns:p14="http://schemas.microsoft.com/office/powerpoint/2010/main" val="34914624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1" y="1256666"/>
            <a:ext cx="9143999" cy="5601334"/>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B1F9C9DE-9AAF-461B-A4F8-22DD850728F9}"/>
              </a:ext>
            </a:extLst>
          </p:cNvPr>
          <p:cNvSpPr/>
          <p:nvPr/>
        </p:nvSpPr>
        <p:spPr>
          <a:xfrm>
            <a:off x="0" y="148670"/>
            <a:ext cx="9143999" cy="1015663"/>
          </a:xfrm>
          <a:prstGeom prst="rect">
            <a:avLst/>
          </a:prstGeom>
        </p:spPr>
        <p:txBody>
          <a:bodyPr wrap="square">
            <a:spAutoFit/>
          </a:bodyPr>
          <a:lstStyle/>
          <a:p>
            <a:pPr algn="ctr"/>
            <a:r>
              <a:rPr lang="en-GB" sz="2000" dirty="0"/>
              <a:t>Imagine this abandoned, derelict house is the setting for a strange tale. Can you list noun phrases that will help your reader visualise the setting and that create a mood and atmosphere of mystery and foreboding?</a:t>
            </a:r>
          </a:p>
        </p:txBody>
      </p:sp>
    </p:spTree>
    <p:extLst>
      <p:ext uri="{BB962C8B-B14F-4D97-AF65-F5344CB8AC3E}">
        <p14:creationId xmlns:p14="http://schemas.microsoft.com/office/powerpoint/2010/main" val="881126445"/>
      </p:ext>
    </p:extLst>
  </p:cSld>
  <p:clrMapOvr>
    <a:masterClrMapping/>
  </p:clrMapOvr>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2939</TotalTime>
  <Words>1200</Words>
  <Application>Microsoft Office PowerPoint</Application>
  <PresentationFormat>On-screen Show (4:3)</PresentationFormat>
  <Paragraphs>82</Paragraphs>
  <Slides>6</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Arial Black</vt:lpstr>
      <vt:lpstr>Times New Roman</vt:lpstr>
      <vt:lpstr>Wingdings</vt:lpstr>
      <vt:lpstr>Pixel</vt:lpstr>
      <vt:lpstr>PowerPoint Presentation</vt:lpstr>
      <vt:lpstr>LEAD Principles</vt:lpstr>
      <vt:lpstr>Noticing Patterns in a Text </vt:lpstr>
      <vt:lpstr>Noticing Patterns  </vt:lpstr>
      <vt:lpstr>Verbalising the Grammar-Writing Link</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Myhill, Debra</dc:creator>
  <cp:lastModifiedBy>helen lines</cp:lastModifiedBy>
  <cp:revision>377</cp:revision>
  <cp:lastPrinted>2016-04-04T06:59:35Z</cp:lastPrinted>
  <dcterms:created xsi:type="dcterms:W3CDTF">2006-06-23T08:27:44Z</dcterms:created>
  <dcterms:modified xsi:type="dcterms:W3CDTF">2020-01-17T14:07:37Z</dcterms:modified>
</cp:coreProperties>
</file>